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72"/>
  </p:notesMasterIdLst>
  <p:sldIdLst>
    <p:sldId id="258" r:id="rId2"/>
    <p:sldId id="257" r:id="rId3"/>
    <p:sldId id="259" r:id="rId4"/>
    <p:sldId id="315" r:id="rId5"/>
    <p:sldId id="260" r:id="rId6"/>
    <p:sldId id="340" r:id="rId7"/>
    <p:sldId id="339" r:id="rId8"/>
    <p:sldId id="341" r:id="rId9"/>
    <p:sldId id="334" r:id="rId10"/>
    <p:sldId id="335" r:id="rId11"/>
    <p:sldId id="390" r:id="rId12"/>
    <p:sldId id="336" r:id="rId13"/>
    <p:sldId id="391" r:id="rId14"/>
    <p:sldId id="337" r:id="rId15"/>
    <p:sldId id="338" r:id="rId16"/>
    <p:sldId id="328" r:id="rId17"/>
    <p:sldId id="342" r:id="rId18"/>
    <p:sldId id="343" r:id="rId19"/>
    <p:sldId id="344" r:id="rId20"/>
    <p:sldId id="346" r:id="rId21"/>
    <p:sldId id="347" r:id="rId22"/>
    <p:sldId id="348" r:id="rId23"/>
    <p:sldId id="349" r:id="rId24"/>
    <p:sldId id="392" r:id="rId25"/>
    <p:sldId id="329" r:id="rId26"/>
    <p:sldId id="350" r:id="rId27"/>
    <p:sldId id="351" r:id="rId28"/>
    <p:sldId id="352" r:id="rId29"/>
    <p:sldId id="353" r:id="rId30"/>
    <p:sldId id="354" r:id="rId31"/>
    <p:sldId id="355" r:id="rId32"/>
    <p:sldId id="356" r:id="rId33"/>
    <p:sldId id="357" r:id="rId34"/>
    <p:sldId id="330" r:id="rId35"/>
    <p:sldId id="358" r:id="rId36"/>
    <p:sldId id="359" r:id="rId37"/>
    <p:sldId id="360" r:id="rId38"/>
    <p:sldId id="361" r:id="rId39"/>
    <p:sldId id="362" r:id="rId40"/>
    <p:sldId id="363" r:id="rId41"/>
    <p:sldId id="364" r:id="rId42"/>
    <p:sldId id="365" r:id="rId43"/>
    <p:sldId id="366" r:id="rId44"/>
    <p:sldId id="331" r:id="rId45"/>
    <p:sldId id="367" r:id="rId46"/>
    <p:sldId id="368" r:id="rId47"/>
    <p:sldId id="369" r:id="rId48"/>
    <p:sldId id="370" r:id="rId49"/>
    <p:sldId id="371" r:id="rId50"/>
    <p:sldId id="372" r:id="rId51"/>
    <p:sldId id="373" r:id="rId52"/>
    <p:sldId id="374" r:id="rId53"/>
    <p:sldId id="332" r:id="rId54"/>
    <p:sldId id="375" r:id="rId55"/>
    <p:sldId id="376" r:id="rId56"/>
    <p:sldId id="377" r:id="rId57"/>
    <p:sldId id="378" r:id="rId58"/>
    <p:sldId id="379" r:id="rId59"/>
    <p:sldId id="380" r:id="rId60"/>
    <p:sldId id="381" r:id="rId61"/>
    <p:sldId id="382" r:id="rId62"/>
    <p:sldId id="333" r:id="rId63"/>
    <p:sldId id="383" r:id="rId64"/>
    <p:sldId id="384" r:id="rId65"/>
    <p:sldId id="385" r:id="rId66"/>
    <p:sldId id="386" r:id="rId67"/>
    <p:sldId id="387" r:id="rId68"/>
    <p:sldId id="388" r:id="rId69"/>
    <p:sldId id="393" r:id="rId70"/>
    <p:sldId id="389"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99" autoAdjust="0"/>
    <p:restoredTop sz="92430" autoAdjust="0"/>
  </p:normalViewPr>
  <p:slideViewPr>
    <p:cSldViewPr>
      <p:cViewPr varScale="1">
        <p:scale>
          <a:sx n="68" d="100"/>
          <a:sy n="68" d="100"/>
        </p:scale>
        <p:origin x="1182"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2DBD26-2DAD-40A2-9048-BFA5820407FC}" type="datetimeFigureOut">
              <a:rPr lang="en-US" smtClean="0"/>
              <a:pPr/>
              <a:t>9/15/2017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412C51-05F9-4138-9A0E-805C79E7590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4412C51-05F9-4138-9A0E-805C79E75901}" type="slidenum">
              <a:rPr lang="en-US" smtClean="0"/>
              <a:pPr/>
              <a:t>43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D7F2283-1834-4451-B17C-CDE3CBC6E86F}" type="datetimeFigureOut">
              <a:rPr lang="en-US" smtClean="0"/>
              <a:pPr/>
              <a:t>9/15/2017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5639B6F-795D-4F24-B5E9-4944799A7F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D7F2283-1834-4451-B17C-CDE3CBC6E86F}"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D7F2283-1834-4451-B17C-CDE3CBC6E86F}" type="datetimeFigureOut">
              <a:rPr lang="en-US" smtClean="0"/>
              <a:pPr/>
              <a:t>9/15/2017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639B6F-795D-4F24-B5E9-4944799A7FE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D7F2283-1834-4451-B17C-CDE3CBC6E86F}"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D7F2283-1834-4451-B17C-CDE3CBC6E86F}" type="datetimeFigureOut">
              <a:rPr lang="en-US" smtClean="0"/>
              <a:pPr/>
              <a:t>9/15/2017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D7F2283-1834-4451-B17C-CDE3CBC6E86F}" type="datetimeFigureOut">
              <a:rPr lang="en-US" smtClean="0"/>
              <a:pPr/>
              <a:t>9/15/2017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639B6F-795D-4F24-B5E9-4944799A7FE2}"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F2283-1834-4451-B17C-CDE3CBC6E86F}" type="datetimeFigureOut">
              <a:rPr lang="en-US" smtClean="0"/>
              <a:pPr/>
              <a:t>9/15/2017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639B6F-795D-4F24-B5E9-4944799A7F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9D7F2283-1834-4451-B17C-CDE3CBC6E86F}" type="datetimeFigureOut">
              <a:rPr lang="en-US" smtClean="0"/>
              <a:pPr/>
              <a:t>9/15/2017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639B6F-795D-4F24-B5E9-4944799A7F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D7F2283-1834-4451-B17C-CDE3CBC6E86F}" type="datetimeFigureOut">
              <a:rPr lang="en-US" smtClean="0"/>
              <a:pPr/>
              <a:t>9/15/2017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5639B6F-795D-4F24-B5E9-4944799A7FE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D7F2283-1834-4451-B17C-CDE3CBC6E86F}" type="datetimeFigureOut">
              <a:rPr lang="en-US" smtClean="0"/>
              <a:pPr/>
              <a:t>9/15/2017</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5639B6F-795D-4F24-B5E9-4944799A7F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 y="762000"/>
            <a:ext cx="3581400" cy="3200400"/>
          </a:xfrm>
          <a:prstGeom prst="rect">
            <a:avLst/>
          </a:prstGeom>
          <a:solidFill>
            <a:schemeClr val="accent1"/>
          </a:solidFill>
          <a:effectLst>
            <a:outerShdw blurRad="50800" dist="38100" dir="2700000" algn="tl" rotWithShape="0">
              <a:prstClr val="black">
                <a:alpha val="40000"/>
              </a:prstClr>
            </a:outerShdw>
          </a:effectLst>
          <a:scene3d>
            <a:camera prst="perspectiveRight"/>
            <a:lightRig rig="soft" dir="b">
              <a:rot lat="0" lon="0" rev="0"/>
            </a:lightRig>
          </a:scene3d>
          <a:sp3d prstMaterial="dkEdge">
            <a:bevelT w="63500" h="63500"/>
            <a:contourClr>
              <a:schemeClr val="dk1"/>
            </a:contourClr>
          </a:sp3d>
        </p:spPr>
        <p:style>
          <a:lnRef idx="0">
            <a:schemeClr val="dk1"/>
          </a:lnRef>
          <a:fillRef idx="3">
            <a:schemeClr val="dk1"/>
          </a:fillRef>
          <a:effectRef idx="3">
            <a:schemeClr val="dk1"/>
          </a:effectRef>
          <a:fontRef idx="minor">
            <a:schemeClr val="lt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u="sng"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Unit 2</a:t>
            </a:r>
            <a:r>
              <a:rPr kumimoji="0" lang="en-US" sz="4400" b="1" u="none" strike="noStrike" kern="1200" normalizeH="0" baseline="0" noProof="0" dirty="0" smtClean="0">
                <a:solidFill>
                  <a:schemeClr val="bg1"/>
                </a:solidFill>
                <a:uLnTx/>
                <a:uFillTx/>
                <a:latin typeface="Times New Roman" pitchFamily="18" charset="0"/>
                <a:ea typeface="Times New Roman" pitchFamily="18" charset="0"/>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b="1" dirty="0" smtClean="0">
                <a:solidFill>
                  <a:schemeClr val="bg1"/>
                </a:solidFill>
                <a:latin typeface="Times New Roman" pitchFamily="18" charset="0"/>
                <a:ea typeface="+mj-ea"/>
                <a:cs typeface="Times New Roman" pitchFamily="18" charset="0"/>
              </a:rPr>
              <a:t>Creation of the Constitution</a:t>
            </a:r>
            <a:endParaRPr kumimoji="0" lang="en-US" sz="3300" b="1" i="0" u="none" strike="noStrike" kern="120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uLnTx/>
              <a:uFillTx/>
              <a:latin typeface="+mj-lt"/>
              <a:ea typeface="+mj-ea"/>
              <a:cs typeface="+mj-cs"/>
            </a:endParaRPr>
          </a:p>
        </p:txBody>
      </p:sp>
      <p:pic>
        <p:nvPicPr>
          <p:cNvPr id="1027" name="Picture 3"/>
          <p:cNvPicPr>
            <a:picLocks noChangeAspect="1" noChangeArrowheads="1"/>
          </p:cNvPicPr>
          <p:nvPr/>
        </p:nvPicPr>
        <p:blipFill>
          <a:blip r:embed="rId2" cstate="print"/>
          <a:srcRect/>
          <a:stretch>
            <a:fillRect/>
          </a:stretch>
        </p:blipFill>
        <p:spPr bwMode="auto">
          <a:xfrm>
            <a:off x="4316465" y="0"/>
            <a:ext cx="482753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066800"/>
            <a:ext cx="6400800" cy="5562600"/>
          </a:xfrm>
        </p:spPr>
        <p:txBody>
          <a:bodyPr>
            <a:normAutofit/>
          </a:bodyPr>
          <a:lstStyle/>
          <a:p>
            <a:r>
              <a:rPr lang="en-US" dirty="0" smtClean="0"/>
              <a:t>Fear of a Strong Central </a:t>
            </a:r>
            <a:r>
              <a:rPr lang="en-US" dirty="0" err="1" smtClean="0"/>
              <a:t>Gov’t</a:t>
            </a:r>
            <a:endParaRPr lang="en-US" dirty="0" smtClean="0"/>
          </a:p>
          <a:p>
            <a:pPr lvl="1"/>
            <a:r>
              <a:rPr lang="en-US" dirty="0" smtClean="0"/>
              <a:t>To many, their state </a:t>
            </a:r>
            <a:r>
              <a:rPr lang="en-US" i="1" dirty="0" smtClean="0"/>
              <a:t>was</a:t>
            </a:r>
            <a:r>
              <a:rPr lang="en-US" dirty="0" smtClean="0"/>
              <a:t> their country.</a:t>
            </a:r>
          </a:p>
          <a:p>
            <a:pPr lvl="1"/>
            <a:r>
              <a:rPr lang="en-US" dirty="0" smtClean="0"/>
              <a:t>British government’s “abuse” of power could characterize a strong US government</a:t>
            </a:r>
          </a:p>
          <a:p>
            <a:pPr lvl="1"/>
            <a:r>
              <a:rPr lang="en-US" dirty="0" smtClean="0"/>
              <a:t>Study of history suggested that republican </a:t>
            </a:r>
            <a:r>
              <a:rPr lang="en-US" dirty="0" err="1" smtClean="0"/>
              <a:t>gov’t</a:t>
            </a:r>
            <a:r>
              <a:rPr lang="en-US" dirty="0" smtClean="0"/>
              <a:t> can only succeed in small communities</a:t>
            </a:r>
          </a:p>
          <a:p>
            <a:pPr lvl="1"/>
            <a:r>
              <a:rPr lang="en-US" dirty="0" smtClean="0"/>
              <a:t>Articles considered a “firm league of friendship”</a:t>
            </a:r>
          </a:p>
          <a:p>
            <a:pPr lvl="2"/>
            <a:r>
              <a:rPr lang="en-US" dirty="0" smtClean="0"/>
              <a:t>Most powers of government were given to states</a:t>
            </a:r>
          </a:p>
          <a:p>
            <a:pPr lvl="2"/>
            <a:r>
              <a:rPr lang="en-US" dirty="0" smtClean="0"/>
              <a:t>Ex) Congress could not collect taxes, could not regulate trade</a:t>
            </a:r>
            <a:endParaRPr lang="en-US" dirty="0"/>
          </a:p>
        </p:txBody>
      </p:sp>
      <p:sp>
        <p:nvSpPr>
          <p:cNvPr id="3" name="Title 2"/>
          <p:cNvSpPr>
            <a:spLocks noGrp="1"/>
          </p:cNvSpPr>
          <p:nvPr>
            <p:ph type="title"/>
          </p:nvPr>
        </p:nvSpPr>
        <p:spPr>
          <a:xfrm>
            <a:off x="0" y="0"/>
            <a:ext cx="8229600" cy="1143000"/>
          </a:xfrm>
        </p:spPr>
        <p:txBody>
          <a:bodyPr>
            <a:normAutofit/>
          </a:bodyPr>
          <a:lstStyle/>
          <a:p>
            <a:r>
              <a:rPr lang="en-US" dirty="0" smtClean="0"/>
              <a:t>Problems with the “Articles”</a:t>
            </a:r>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6248400" y="1981200"/>
            <a:ext cx="3048000" cy="36576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5029200" cy="4525963"/>
          </a:xfrm>
        </p:spPr>
        <p:txBody>
          <a:bodyPr/>
          <a:lstStyle/>
          <a:p>
            <a:r>
              <a:rPr lang="en-US" dirty="0" smtClean="0"/>
              <a:t>Fear that some states would dominate central government</a:t>
            </a:r>
          </a:p>
          <a:p>
            <a:r>
              <a:rPr lang="en-US" dirty="0" smtClean="0"/>
              <a:t>The following issues pitted states against each other</a:t>
            </a:r>
          </a:p>
          <a:p>
            <a:pPr lvl="1"/>
            <a:r>
              <a:rPr lang="en-US" dirty="0" smtClean="0"/>
              <a:t>Representation and voting in Congress</a:t>
            </a:r>
          </a:p>
          <a:p>
            <a:pPr lvl="1"/>
            <a:r>
              <a:rPr lang="en-US" dirty="0" smtClean="0"/>
              <a:t>Payment for war expenses</a:t>
            </a:r>
          </a:p>
          <a:p>
            <a:pPr lvl="1"/>
            <a:r>
              <a:rPr lang="en-US" dirty="0" smtClean="0"/>
              <a:t>Territorial claims in the West</a:t>
            </a:r>
          </a:p>
        </p:txBody>
      </p:sp>
      <p:sp>
        <p:nvSpPr>
          <p:cNvPr id="3" name="Title 2"/>
          <p:cNvSpPr>
            <a:spLocks noGrp="1"/>
          </p:cNvSpPr>
          <p:nvPr>
            <p:ph type="title"/>
          </p:nvPr>
        </p:nvSpPr>
        <p:spPr>
          <a:xfrm>
            <a:off x="0" y="228600"/>
            <a:ext cx="8229600" cy="1143000"/>
          </a:xfrm>
        </p:spPr>
        <p:txBody>
          <a:bodyPr>
            <a:normAutofit/>
          </a:bodyPr>
          <a:lstStyle/>
          <a:p>
            <a:r>
              <a:rPr lang="en-US" dirty="0" smtClean="0"/>
              <a:t>Problems Continued…</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5712714" y="304800"/>
            <a:ext cx="3431286" cy="60198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7086600" cy="4525963"/>
          </a:xfrm>
        </p:spPr>
        <p:txBody>
          <a:bodyPr/>
          <a:lstStyle/>
          <a:p>
            <a:r>
              <a:rPr lang="en-US" dirty="0" smtClean="0"/>
              <a:t>Secured recognition of American Independence</a:t>
            </a:r>
          </a:p>
          <a:p>
            <a:r>
              <a:rPr lang="en-US" dirty="0" smtClean="0"/>
              <a:t>Created executive departments and admiralty courts (developed into Cabinet &amp; Federal Court System)</a:t>
            </a:r>
          </a:p>
          <a:p>
            <a:r>
              <a:rPr lang="en-US" dirty="0" smtClean="0"/>
              <a:t>Northwest Ordinance (1787)</a:t>
            </a:r>
          </a:p>
          <a:p>
            <a:pPr lvl="1"/>
            <a:r>
              <a:rPr lang="en-US" dirty="0" smtClean="0"/>
              <a:t>Created process for territory to become a state</a:t>
            </a:r>
          </a:p>
          <a:p>
            <a:pPr lvl="1"/>
            <a:r>
              <a:rPr lang="en-US" dirty="0" smtClean="0"/>
              <a:t>Prohibited slavery in new territory</a:t>
            </a:r>
          </a:p>
          <a:p>
            <a:pPr lvl="1"/>
            <a:r>
              <a:rPr lang="en-US" dirty="0" smtClean="0"/>
              <a:t>Guaranteed equality of new states</a:t>
            </a:r>
            <a:endParaRPr lang="en-US" dirty="0"/>
          </a:p>
        </p:txBody>
      </p:sp>
      <p:sp>
        <p:nvSpPr>
          <p:cNvPr id="3" name="Title 2"/>
          <p:cNvSpPr>
            <a:spLocks noGrp="1"/>
          </p:cNvSpPr>
          <p:nvPr>
            <p:ph type="title"/>
          </p:nvPr>
        </p:nvSpPr>
        <p:spPr>
          <a:xfrm>
            <a:off x="457200" y="0"/>
            <a:ext cx="4114800" cy="1143000"/>
          </a:xfrm>
        </p:spPr>
        <p:txBody>
          <a:bodyPr>
            <a:normAutofit fontScale="90000"/>
          </a:bodyPr>
          <a:lstStyle/>
          <a:p>
            <a:r>
              <a:rPr lang="en-US" dirty="0" smtClean="0"/>
              <a:t>The “Articles’” Achievements</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6553200" y="0"/>
            <a:ext cx="3848100" cy="2886075"/>
          </a:xfrm>
          <a:prstGeom prst="rect">
            <a:avLst/>
          </a:prstGeom>
          <a:ln>
            <a:noFill/>
          </a:ln>
          <a:effectLst>
            <a:softEdge rad="112500"/>
          </a:effectLst>
        </p:spPr>
      </p:pic>
      <p:pic>
        <p:nvPicPr>
          <p:cNvPr id="5123" name="Picture 3"/>
          <p:cNvPicPr>
            <a:picLocks noChangeAspect="1" noChangeArrowheads="1"/>
          </p:cNvPicPr>
          <p:nvPr/>
        </p:nvPicPr>
        <p:blipFill>
          <a:blip r:embed="rId3" cstate="print"/>
          <a:srcRect/>
          <a:stretch>
            <a:fillRect/>
          </a:stretch>
        </p:blipFill>
        <p:spPr bwMode="auto">
          <a:xfrm>
            <a:off x="6629400" y="2971800"/>
            <a:ext cx="2514600" cy="3276600"/>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371600"/>
            <a:ext cx="8534400" cy="4525963"/>
          </a:xfrm>
        </p:spPr>
        <p:txBody>
          <a:bodyPr>
            <a:normAutofit fontScale="92500" lnSpcReduction="10000"/>
          </a:bodyPr>
          <a:lstStyle/>
          <a:p>
            <a:r>
              <a:rPr lang="en-US" dirty="0" smtClean="0"/>
              <a:t>No power to tax</a:t>
            </a:r>
          </a:p>
          <a:p>
            <a:pPr lvl="1"/>
            <a:r>
              <a:rPr lang="en-US" dirty="0" smtClean="0"/>
              <a:t>Caused problems paying off war debts</a:t>
            </a:r>
          </a:p>
          <a:p>
            <a:pPr lvl="1"/>
            <a:endParaRPr lang="en-US" dirty="0" smtClean="0"/>
          </a:p>
          <a:p>
            <a:r>
              <a:rPr lang="en-US" dirty="0" smtClean="0"/>
              <a:t>No power to force states to recognize agreements with foreign nations</a:t>
            </a:r>
          </a:p>
          <a:p>
            <a:pPr lvl="1"/>
            <a:r>
              <a:rPr lang="en-US" dirty="0" smtClean="0"/>
              <a:t>Damaged trade relations</a:t>
            </a:r>
          </a:p>
          <a:p>
            <a:pPr lvl="1"/>
            <a:endParaRPr lang="en-US" dirty="0" smtClean="0"/>
          </a:p>
          <a:p>
            <a:r>
              <a:rPr lang="en-US" dirty="0" smtClean="0"/>
              <a:t>No power to make laws regulating trade among states</a:t>
            </a:r>
          </a:p>
          <a:p>
            <a:endParaRPr lang="en-US" dirty="0" smtClean="0"/>
          </a:p>
          <a:p>
            <a:r>
              <a:rPr lang="en-US" dirty="0" smtClean="0"/>
              <a:t>No power to makes laws directly regulating behavior of citizens</a:t>
            </a:r>
          </a:p>
          <a:p>
            <a:endParaRPr lang="en-US" dirty="0" smtClean="0"/>
          </a:p>
        </p:txBody>
      </p:sp>
      <p:sp>
        <p:nvSpPr>
          <p:cNvPr id="3" name="Title 2"/>
          <p:cNvSpPr>
            <a:spLocks noGrp="1"/>
          </p:cNvSpPr>
          <p:nvPr>
            <p:ph type="title"/>
          </p:nvPr>
        </p:nvSpPr>
        <p:spPr/>
        <p:txBody>
          <a:bodyPr/>
          <a:lstStyle/>
          <a:p>
            <a:r>
              <a:rPr lang="en-US" dirty="0" smtClean="0"/>
              <a:t>Weaknesses of Articles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524000"/>
            <a:ext cx="8229600" cy="4525963"/>
          </a:xfrm>
        </p:spPr>
        <p:txBody>
          <a:bodyPr/>
          <a:lstStyle/>
          <a:p>
            <a:r>
              <a:rPr lang="en-US" dirty="0" smtClean="0"/>
              <a:t>Amendments never passed since all 13 states needed to ratify</a:t>
            </a:r>
          </a:p>
          <a:p>
            <a:r>
              <a:rPr lang="en-US" dirty="0" smtClean="0"/>
              <a:t>Many leaders proposed a meeting, or convention, to discuss changes</a:t>
            </a:r>
          </a:p>
          <a:p>
            <a:r>
              <a:rPr lang="en-US" dirty="0" smtClean="0"/>
              <a:t>Delegates then met in </a:t>
            </a:r>
          </a:p>
          <a:p>
            <a:pPr>
              <a:buNone/>
            </a:pPr>
            <a:r>
              <a:rPr lang="en-US" dirty="0" smtClean="0"/>
              <a:t>Philadelphia to propose</a:t>
            </a:r>
          </a:p>
          <a:p>
            <a:pPr>
              <a:buNone/>
            </a:pPr>
            <a:r>
              <a:rPr lang="en-US" dirty="0" smtClean="0"/>
              <a:t>changes to the Articles</a:t>
            </a:r>
            <a:endParaRPr lang="en-US" dirty="0"/>
          </a:p>
        </p:txBody>
      </p:sp>
      <p:sp>
        <p:nvSpPr>
          <p:cNvPr id="3" name="Title 2"/>
          <p:cNvSpPr>
            <a:spLocks noGrp="1"/>
          </p:cNvSpPr>
          <p:nvPr>
            <p:ph type="title"/>
          </p:nvPr>
        </p:nvSpPr>
        <p:spPr/>
        <p:txBody>
          <a:bodyPr/>
          <a:lstStyle/>
          <a:p>
            <a:r>
              <a:rPr lang="en-US" dirty="0" smtClean="0"/>
              <a:t>Attempts to Solve Problems</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4191000" y="3505200"/>
            <a:ext cx="4953001" cy="3352800"/>
          </a:xfrm>
          <a:prstGeom prst="rect">
            <a:avLst/>
          </a:prstGeom>
          <a:ln>
            <a:noFill/>
          </a:ln>
          <a:effectLst>
            <a:softEdge rad="11250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5257800" cy="5181600"/>
          </a:xfrm>
        </p:spPr>
        <p:txBody>
          <a:bodyPr>
            <a:normAutofit fontScale="92500" lnSpcReduction="10000"/>
          </a:bodyPr>
          <a:lstStyle/>
          <a:p>
            <a:r>
              <a:rPr lang="en-US" dirty="0" smtClean="0"/>
              <a:t>100’s of farmers in MA gathered to prevent courts from selling their property</a:t>
            </a:r>
          </a:p>
          <a:p>
            <a:pPr lvl="1"/>
            <a:r>
              <a:rPr lang="en-US" dirty="0" smtClean="0"/>
              <a:t>Many ex-soldiers were not paid their wages, therefore falling into debt and losing their farms</a:t>
            </a:r>
            <a:endParaRPr lang="en-US" dirty="0"/>
          </a:p>
          <a:p>
            <a:r>
              <a:rPr lang="en-US" dirty="0" smtClean="0"/>
              <a:t>Shays and his men attempt to capture weapons arsenal</a:t>
            </a:r>
          </a:p>
          <a:p>
            <a:r>
              <a:rPr lang="en-US" dirty="0" smtClean="0"/>
              <a:t>Governor calls militia to put down rebellion</a:t>
            </a:r>
          </a:p>
          <a:p>
            <a:r>
              <a:rPr lang="en-US" dirty="0" smtClean="0"/>
              <a:t>Fears generated by this and similar conflicts convinced many that a stronger national government was needed</a:t>
            </a:r>
          </a:p>
        </p:txBody>
      </p:sp>
      <p:sp>
        <p:nvSpPr>
          <p:cNvPr id="3" name="Title 2"/>
          <p:cNvSpPr>
            <a:spLocks noGrp="1"/>
          </p:cNvSpPr>
          <p:nvPr>
            <p:ph type="title"/>
          </p:nvPr>
        </p:nvSpPr>
        <p:spPr>
          <a:xfrm>
            <a:off x="0" y="0"/>
            <a:ext cx="8229600" cy="1143000"/>
          </a:xfrm>
        </p:spPr>
        <p:txBody>
          <a:bodyPr/>
          <a:lstStyle/>
          <a:p>
            <a:r>
              <a:rPr lang="en-US" dirty="0" smtClean="0"/>
              <a:t>Shay’s Rebellion</a:t>
            </a:r>
            <a:endParaRPr lang="en-US" dirty="0"/>
          </a:p>
        </p:txBody>
      </p:sp>
      <p:pic>
        <p:nvPicPr>
          <p:cNvPr id="7171" name="Picture 3"/>
          <p:cNvPicPr>
            <a:picLocks noChangeAspect="1" noChangeArrowheads="1"/>
          </p:cNvPicPr>
          <p:nvPr/>
        </p:nvPicPr>
        <p:blipFill>
          <a:blip r:embed="rId3" cstate="print"/>
          <a:srcRect/>
          <a:stretch>
            <a:fillRect/>
          </a:stretch>
        </p:blipFill>
        <p:spPr bwMode="auto">
          <a:xfrm>
            <a:off x="5257800" y="457201"/>
            <a:ext cx="3886200" cy="6038850"/>
          </a:xfrm>
          <a:prstGeom prst="rect">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838200"/>
            <a:ext cx="4267200" cy="3447098"/>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9</a:t>
            </a:r>
            <a:r>
              <a:rPr lang="en-US" sz="4000" dirty="0" smtClean="0"/>
              <a:t>:    </a:t>
            </a:r>
          </a:p>
          <a:p>
            <a:pPr lvl="0" algn="ctr"/>
            <a:r>
              <a:rPr lang="en-US" sz="4000" dirty="0" smtClean="0"/>
              <a:t> How was the Philadelphia Convention Organized?</a:t>
            </a:r>
          </a:p>
          <a:p>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lstStyle/>
          <a:p>
            <a:r>
              <a:rPr lang="en-US" dirty="0" smtClean="0"/>
              <a:t>This lesson describes the important people and their first steps at the Constitutional Convention in Philadelphia, 1787.</a:t>
            </a:r>
          </a:p>
          <a:p>
            <a:r>
              <a:rPr lang="en-US" dirty="0" smtClean="0"/>
              <a:t>The structure and rules set forth for debate played a major role by providing a framework for civil discourse. </a:t>
            </a:r>
          </a:p>
          <a:p>
            <a:r>
              <a:rPr lang="en-US" dirty="0" smtClean="0"/>
              <a:t>The Virginia Plan created the agenda for subsequent discussion &amp; debate.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Describe the organizing phase of the convention.</a:t>
            </a:r>
          </a:p>
          <a:p>
            <a:r>
              <a:rPr lang="en-US" dirty="0" smtClean="0"/>
              <a:t>Explain the significance of rules and agendas for effective civil discussion.</a:t>
            </a:r>
          </a:p>
          <a:p>
            <a:r>
              <a:rPr lang="en-US" dirty="0" smtClean="0"/>
              <a:t>Evaluate, take, and defend positions on</a:t>
            </a:r>
          </a:p>
          <a:p>
            <a:pPr lvl="1"/>
            <a:r>
              <a:rPr lang="en-US" dirty="0" smtClean="0"/>
              <a:t>determining what interests should be represented in a constitutional convention</a:t>
            </a:r>
          </a:p>
          <a:p>
            <a:pPr lvl="1"/>
            <a:r>
              <a:rPr lang="en-US" dirty="0" smtClean="0"/>
              <a:t>the advantages and disadvantages of secrecy in governmental deliberations</a:t>
            </a:r>
          </a:p>
          <a:p>
            <a:endParaRPr lang="en-US"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14400"/>
            <a:ext cx="8839200" cy="5562600"/>
          </a:xfrm>
        </p:spPr>
        <p:txBody>
          <a:bodyPr>
            <a:normAutofit fontScale="77500" lnSpcReduction="20000"/>
          </a:bodyPr>
          <a:lstStyle/>
          <a:p>
            <a:r>
              <a:rPr lang="en-US" b="1" dirty="0" smtClean="0">
                <a:solidFill>
                  <a:schemeClr val="tx2">
                    <a:lumMod val="75000"/>
                  </a:schemeClr>
                </a:solidFill>
              </a:rPr>
              <a:t>civil discourse</a:t>
            </a:r>
            <a:r>
              <a:rPr lang="en-US" dirty="0" smtClean="0">
                <a:solidFill>
                  <a:schemeClr val="tx2">
                    <a:lumMod val="75000"/>
                  </a:schemeClr>
                </a:solidFill>
              </a:rPr>
              <a:t> </a:t>
            </a:r>
          </a:p>
          <a:p>
            <a:pPr lvl="1"/>
            <a:r>
              <a:rPr lang="en-US" dirty="0" smtClean="0">
                <a:solidFill>
                  <a:schemeClr val="tx2">
                    <a:lumMod val="75000"/>
                  </a:schemeClr>
                </a:solidFill>
              </a:rPr>
              <a:t>Reasoned discussion as opposed to emotional display. </a:t>
            </a:r>
            <a:r>
              <a:rPr lang="en-US" b="1" dirty="0" smtClean="0">
                <a:solidFill>
                  <a:schemeClr val="tx2">
                    <a:lumMod val="75000"/>
                  </a:schemeClr>
                </a:solidFill>
              </a:rPr>
              <a:t> </a:t>
            </a:r>
            <a:endParaRPr lang="en-US" dirty="0" smtClean="0">
              <a:solidFill>
                <a:schemeClr val="tx2">
                  <a:lumMod val="75000"/>
                </a:schemeClr>
              </a:solidFill>
            </a:endParaRPr>
          </a:p>
          <a:p>
            <a:r>
              <a:rPr lang="en-US" b="1" dirty="0" smtClean="0">
                <a:solidFill>
                  <a:schemeClr val="tx2">
                    <a:lumMod val="75000"/>
                  </a:schemeClr>
                </a:solidFill>
              </a:rPr>
              <a:t>Constitutional Convention</a:t>
            </a:r>
            <a:r>
              <a:rPr lang="en-US" dirty="0" smtClean="0">
                <a:solidFill>
                  <a:schemeClr val="tx2">
                    <a:lumMod val="75000"/>
                  </a:schemeClr>
                </a:solidFill>
              </a:rPr>
              <a:t> </a:t>
            </a:r>
          </a:p>
          <a:p>
            <a:pPr lvl="1"/>
            <a:r>
              <a:rPr lang="en-US" dirty="0" smtClean="0">
                <a:solidFill>
                  <a:schemeClr val="tx2">
                    <a:lumMod val="75000"/>
                  </a:schemeClr>
                </a:solidFill>
              </a:rPr>
              <a:t>The meeting held in Philadelphia from May to September 1787 at which the US Constitution was written.   </a:t>
            </a:r>
          </a:p>
          <a:p>
            <a:r>
              <a:rPr lang="en-US" b="1" dirty="0" smtClean="0">
                <a:solidFill>
                  <a:schemeClr val="tx2">
                    <a:lumMod val="75000"/>
                  </a:schemeClr>
                </a:solidFill>
              </a:rPr>
              <a:t>delegate</a:t>
            </a:r>
            <a:r>
              <a:rPr lang="en-US" dirty="0" smtClean="0">
                <a:solidFill>
                  <a:schemeClr val="tx2">
                    <a:lumMod val="75000"/>
                  </a:schemeClr>
                </a:solidFill>
              </a:rPr>
              <a:t> </a:t>
            </a:r>
          </a:p>
          <a:p>
            <a:pPr lvl="1"/>
            <a:r>
              <a:rPr lang="en-US" dirty="0" smtClean="0">
                <a:solidFill>
                  <a:schemeClr val="tx2">
                    <a:lumMod val="75000"/>
                  </a:schemeClr>
                </a:solidFill>
              </a:rPr>
              <a:t>(1) </a:t>
            </a:r>
            <a:r>
              <a:rPr lang="en-US" i="1" dirty="0" smtClean="0">
                <a:solidFill>
                  <a:schemeClr val="tx2">
                    <a:lumMod val="75000"/>
                  </a:schemeClr>
                </a:solidFill>
              </a:rPr>
              <a:t>(noun)</a:t>
            </a:r>
            <a:r>
              <a:rPr lang="en-US" dirty="0" smtClean="0">
                <a:solidFill>
                  <a:schemeClr val="tx2">
                    <a:lumMod val="75000"/>
                  </a:schemeClr>
                </a:solidFill>
              </a:rPr>
              <a:t> A person chosen to act for or represent others. (2) </a:t>
            </a:r>
            <a:r>
              <a:rPr lang="en-US" i="1" dirty="0" smtClean="0">
                <a:solidFill>
                  <a:schemeClr val="tx2">
                    <a:lumMod val="75000"/>
                  </a:schemeClr>
                </a:solidFill>
              </a:rPr>
              <a:t>(verb)</a:t>
            </a:r>
            <a:r>
              <a:rPr lang="en-US" dirty="0" smtClean="0">
                <a:solidFill>
                  <a:schemeClr val="tx2">
                    <a:lumMod val="75000"/>
                  </a:schemeClr>
                </a:solidFill>
              </a:rPr>
              <a:t> To entrust someone to represent your interests. </a:t>
            </a:r>
          </a:p>
          <a:p>
            <a:r>
              <a:rPr lang="en-US" b="1" dirty="0" smtClean="0">
                <a:solidFill>
                  <a:schemeClr val="tx2">
                    <a:lumMod val="75000"/>
                  </a:schemeClr>
                </a:solidFill>
              </a:rPr>
              <a:t>federal system</a:t>
            </a:r>
            <a:r>
              <a:rPr lang="en-US" dirty="0" smtClean="0">
                <a:solidFill>
                  <a:schemeClr val="tx2">
                    <a:lumMod val="75000"/>
                  </a:schemeClr>
                </a:solidFill>
              </a:rPr>
              <a:t> </a:t>
            </a:r>
          </a:p>
          <a:p>
            <a:pPr lvl="1"/>
            <a:r>
              <a:rPr lang="en-US" dirty="0" smtClean="0">
                <a:solidFill>
                  <a:schemeClr val="tx2">
                    <a:lumMod val="75000"/>
                  </a:schemeClr>
                </a:solidFill>
              </a:rPr>
              <a:t>A form of government in which power is divided and shared between a central government and state and local governments. </a:t>
            </a:r>
          </a:p>
          <a:p>
            <a:r>
              <a:rPr lang="en-US" b="1" dirty="0" smtClean="0">
                <a:solidFill>
                  <a:schemeClr val="tx2">
                    <a:lumMod val="75000"/>
                  </a:schemeClr>
                </a:solidFill>
              </a:rPr>
              <a:t>national government</a:t>
            </a:r>
            <a:r>
              <a:rPr lang="en-US" dirty="0" smtClean="0">
                <a:solidFill>
                  <a:schemeClr val="tx2">
                    <a:lumMod val="75000"/>
                  </a:schemeClr>
                </a:solidFill>
              </a:rPr>
              <a:t> </a:t>
            </a:r>
          </a:p>
          <a:p>
            <a:pPr lvl="1"/>
            <a:r>
              <a:rPr lang="en-US" dirty="0" smtClean="0">
                <a:solidFill>
                  <a:schemeClr val="tx2">
                    <a:lumMod val="75000"/>
                  </a:schemeClr>
                </a:solidFill>
              </a:rPr>
              <a:t>The organization having central political authority in a nation; the representative unit of political organization.  </a:t>
            </a:r>
          </a:p>
          <a:p>
            <a:r>
              <a:rPr lang="en-US" b="1" dirty="0" smtClean="0">
                <a:solidFill>
                  <a:schemeClr val="tx2">
                    <a:lumMod val="75000"/>
                  </a:schemeClr>
                </a:solidFill>
              </a:rPr>
              <a:t>proportional representation</a:t>
            </a:r>
            <a:r>
              <a:rPr lang="en-US" dirty="0" smtClean="0">
                <a:solidFill>
                  <a:schemeClr val="tx2">
                    <a:lumMod val="75000"/>
                  </a:schemeClr>
                </a:solidFill>
              </a:rPr>
              <a:t> </a:t>
            </a:r>
          </a:p>
          <a:p>
            <a:pPr lvl="1"/>
            <a:r>
              <a:rPr lang="en-US" dirty="0" smtClean="0">
                <a:solidFill>
                  <a:schemeClr val="tx2">
                    <a:lumMod val="75000"/>
                  </a:schemeClr>
                </a:solidFill>
              </a:rPr>
              <a:t>In the context of American government, the electoral system in which the number of representatives for a state is based on the number of people living in the state. Proportional representation is used to determine the number of each state's representatives in the U.S. House of Representatives. </a:t>
            </a:r>
          </a:p>
          <a:p>
            <a:endParaRPr lang="en-US" dirty="0">
              <a:solidFill>
                <a:schemeClr val="tx2">
                  <a:lumMod val="75000"/>
                </a:schemeClr>
              </a:solidFill>
            </a:endParaRPr>
          </a:p>
        </p:txBody>
      </p:sp>
      <p:sp>
        <p:nvSpPr>
          <p:cNvPr id="3" name="Title 2"/>
          <p:cNvSpPr>
            <a:spLocks noGrp="1"/>
          </p:cNvSpPr>
          <p:nvPr>
            <p:ph type="title"/>
          </p:nvPr>
        </p:nvSpPr>
        <p:spPr>
          <a:xfrm>
            <a:off x="304800" y="0"/>
            <a:ext cx="8229600" cy="1143000"/>
          </a:xfrm>
        </p:spPr>
        <p:txBody>
          <a:bodyPr/>
          <a:lstStyle/>
          <a:p>
            <a:r>
              <a:rPr lang="en-US" dirty="0" smtClean="0"/>
              <a:t>Terms to Know</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i="1" dirty="0" smtClean="0"/>
              <a:t>How did the Framers create the Constitution?</a:t>
            </a:r>
            <a:endParaRPr lang="en-US" dirty="0" smtClean="0"/>
          </a:p>
          <a:p>
            <a:endParaRPr lang="en-US" dirty="0"/>
          </a:p>
        </p:txBody>
      </p:sp>
      <p:sp>
        <p:nvSpPr>
          <p:cNvPr id="2" name="Title 1"/>
          <p:cNvSpPr>
            <a:spLocks noGrp="1"/>
          </p:cNvSpPr>
          <p:nvPr>
            <p:ph type="title"/>
          </p:nvPr>
        </p:nvSpPr>
        <p:spPr/>
        <p:txBody>
          <a:bodyPr>
            <a:normAutofit/>
          </a:bodyPr>
          <a:lstStyle/>
          <a:p>
            <a:r>
              <a:rPr lang="en-US" sz="4000" smtClean="0"/>
              <a:t>Essential Question</a:t>
            </a:r>
            <a:endParaRPr lang="en-US" sz="4000" dirty="0"/>
          </a:p>
        </p:txBody>
      </p:sp>
      <p:pic>
        <p:nvPicPr>
          <p:cNvPr id="1026" name="Picture 2"/>
          <p:cNvPicPr>
            <a:picLocks noChangeAspect="1" noChangeArrowheads="1"/>
          </p:cNvPicPr>
          <p:nvPr/>
        </p:nvPicPr>
        <p:blipFill>
          <a:blip r:embed="rId2" cstate="print"/>
          <a:srcRect/>
          <a:stretch>
            <a:fillRect/>
          </a:stretch>
        </p:blipFill>
        <p:spPr bwMode="auto">
          <a:xfrm>
            <a:off x="1828800" y="2133600"/>
            <a:ext cx="5157788" cy="4015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19200"/>
            <a:ext cx="7467600" cy="4876800"/>
          </a:xfrm>
        </p:spPr>
        <p:txBody>
          <a:bodyPr>
            <a:normAutofit fontScale="92500"/>
          </a:bodyPr>
          <a:lstStyle/>
          <a:p>
            <a:r>
              <a:rPr lang="en-US" dirty="0" smtClean="0"/>
              <a:t>55 delegates from states (Framers)</a:t>
            </a:r>
          </a:p>
          <a:p>
            <a:r>
              <a:rPr lang="en-US" dirty="0" smtClean="0"/>
              <a:t>Ave. age 42, ¾ had served in Congress</a:t>
            </a:r>
          </a:p>
          <a:p>
            <a:r>
              <a:rPr lang="en-US" dirty="0" smtClean="0"/>
              <a:t>Most were prominent political leaders, very qualified</a:t>
            </a:r>
          </a:p>
          <a:p>
            <a:pPr lvl="1"/>
            <a:r>
              <a:rPr lang="en-US" dirty="0" smtClean="0"/>
              <a:t>George Washington</a:t>
            </a:r>
          </a:p>
          <a:p>
            <a:pPr lvl="2"/>
            <a:r>
              <a:rPr lang="en-US" dirty="0" smtClean="0"/>
              <a:t>Most respected Military Leader in nation</a:t>
            </a:r>
          </a:p>
          <a:p>
            <a:pPr lvl="1"/>
            <a:r>
              <a:rPr lang="en-US" dirty="0" smtClean="0"/>
              <a:t>James Madison</a:t>
            </a:r>
          </a:p>
          <a:p>
            <a:pPr lvl="2"/>
            <a:r>
              <a:rPr lang="en-US" dirty="0" smtClean="0"/>
              <a:t>Had greatest influence on organization of national </a:t>
            </a:r>
            <a:r>
              <a:rPr lang="en-US" dirty="0" err="1" smtClean="0"/>
              <a:t>gov’t</a:t>
            </a:r>
            <a:endParaRPr lang="en-US" dirty="0" smtClean="0"/>
          </a:p>
          <a:p>
            <a:pPr lvl="1"/>
            <a:r>
              <a:rPr lang="en-US" dirty="0" smtClean="0"/>
              <a:t>Benjamin Franklin</a:t>
            </a:r>
          </a:p>
          <a:p>
            <a:pPr lvl="2"/>
            <a:r>
              <a:rPr lang="en-US" dirty="0" smtClean="0"/>
              <a:t>81, poor heath, but internationally renown statesmen</a:t>
            </a:r>
          </a:p>
          <a:p>
            <a:pPr lvl="1"/>
            <a:r>
              <a:rPr lang="en-US" dirty="0" smtClean="0"/>
              <a:t>Alexander Hamilton</a:t>
            </a:r>
          </a:p>
          <a:p>
            <a:pPr lvl="2"/>
            <a:r>
              <a:rPr lang="en-US" dirty="0" smtClean="0"/>
              <a:t>Most prominent supporter of strong national </a:t>
            </a:r>
            <a:r>
              <a:rPr lang="en-US" dirty="0" err="1" smtClean="0"/>
              <a:t>gov’t</a:t>
            </a:r>
            <a:endParaRPr lang="en-US" dirty="0" smtClean="0"/>
          </a:p>
        </p:txBody>
      </p:sp>
      <p:sp>
        <p:nvSpPr>
          <p:cNvPr id="3" name="Title 2"/>
          <p:cNvSpPr>
            <a:spLocks noGrp="1"/>
          </p:cNvSpPr>
          <p:nvPr>
            <p:ph type="title"/>
          </p:nvPr>
        </p:nvSpPr>
        <p:spPr>
          <a:xfrm>
            <a:off x="381000" y="304800"/>
            <a:ext cx="8001000" cy="944562"/>
          </a:xfrm>
        </p:spPr>
        <p:txBody>
          <a:bodyPr>
            <a:normAutofit fontScale="90000"/>
          </a:bodyPr>
          <a:lstStyle/>
          <a:p>
            <a:r>
              <a:rPr lang="en-US" dirty="0" smtClean="0"/>
              <a:t>Those in Attendance of Philadelphia Convention</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7620000" y="0"/>
            <a:ext cx="1376233" cy="1676400"/>
          </a:xfrm>
          <a:prstGeom prst="rect">
            <a:avLst/>
          </a:prstGeom>
          <a:ln>
            <a:noFill/>
          </a:ln>
          <a:effectLst>
            <a:softEdge rad="112500"/>
          </a:effectLst>
        </p:spPr>
      </p:pic>
      <p:pic>
        <p:nvPicPr>
          <p:cNvPr id="3075" name="Picture 3"/>
          <p:cNvPicPr>
            <a:picLocks noChangeAspect="1" noChangeArrowheads="1"/>
          </p:cNvPicPr>
          <p:nvPr/>
        </p:nvPicPr>
        <p:blipFill>
          <a:blip r:embed="rId3" cstate="print"/>
          <a:srcRect/>
          <a:stretch>
            <a:fillRect/>
          </a:stretch>
        </p:blipFill>
        <p:spPr bwMode="auto">
          <a:xfrm>
            <a:off x="7645908" y="1828800"/>
            <a:ext cx="1307592" cy="1676400"/>
          </a:xfrm>
          <a:prstGeom prst="rect">
            <a:avLst/>
          </a:prstGeom>
          <a:ln>
            <a:noFill/>
          </a:ln>
          <a:effectLst>
            <a:softEdge rad="112500"/>
          </a:effectLst>
        </p:spPr>
      </p:pic>
      <p:pic>
        <p:nvPicPr>
          <p:cNvPr id="55298" name="Picture 2" descr="http://scrapetv.com/News/News%20Pages/usa/images-4/benjamin-franklin.jpg"/>
          <p:cNvPicPr>
            <a:picLocks noChangeAspect="1" noChangeArrowheads="1"/>
          </p:cNvPicPr>
          <p:nvPr/>
        </p:nvPicPr>
        <p:blipFill>
          <a:blip r:embed="rId4" cstate="print"/>
          <a:srcRect/>
          <a:stretch>
            <a:fillRect/>
          </a:stretch>
        </p:blipFill>
        <p:spPr bwMode="auto">
          <a:xfrm>
            <a:off x="7620000" y="3581400"/>
            <a:ext cx="1343025" cy="1677841"/>
          </a:xfrm>
          <a:prstGeom prst="rect">
            <a:avLst/>
          </a:prstGeom>
          <a:ln>
            <a:noFill/>
          </a:ln>
          <a:effectLst>
            <a:softEdge rad="112500"/>
          </a:effectLst>
        </p:spPr>
      </p:pic>
      <p:pic>
        <p:nvPicPr>
          <p:cNvPr id="55300" name="Picture 4" descr="http://www.knowledgerush.com/wiki_image/2/22/Hamilton_small.jpg"/>
          <p:cNvPicPr>
            <a:picLocks noChangeAspect="1" noChangeArrowheads="1"/>
          </p:cNvPicPr>
          <p:nvPr/>
        </p:nvPicPr>
        <p:blipFill>
          <a:blip r:embed="rId5" cstate="print"/>
          <a:srcRect/>
          <a:stretch>
            <a:fillRect/>
          </a:stretch>
        </p:blipFill>
        <p:spPr bwMode="auto">
          <a:xfrm>
            <a:off x="7620000" y="5334000"/>
            <a:ext cx="1340452" cy="1524000"/>
          </a:xfrm>
          <a:prstGeom prst="rect">
            <a:avLst/>
          </a:prstGeom>
          <a:ln>
            <a:noFill/>
          </a:ln>
          <a:effectLst>
            <a:softEdge rad="1125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5715000" cy="4525963"/>
          </a:xfrm>
        </p:spPr>
        <p:txBody>
          <a:bodyPr/>
          <a:lstStyle/>
          <a:p>
            <a:r>
              <a:rPr lang="en-US" dirty="0" smtClean="0"/>
              <a:t>Thomas Jefferson</a:t>
            </a:r>
          </a:p>
          <a:p>
            <a:pPr lvl="1"/>
            <a:r>
              <a:rPr lang="en-US" dirty="0" smtClean="0"/>
              <a:t>In Paris as US minister to France</a:t>
            </a:r>
          </a:p>
          <a:p>
            <a:r>
              <a:rPr lang="en-US" dirty="0" smtClean="0"/>
              <a:t>John Adams</a:t>
            </a:r>
          </a:p>
          <a:p>
            <a:pPr lvl="1"/>
            <a:r>
              <a:rPr lang="en-US" dirty="0" smtClean="0"/>
              <a:t>US ambassador to Great Britain</a:t>
            </a:r>
          </a:p>
          <a:p>
            <a:r>
              <a:rPr lang="en-US" dirty="0" smtClean="0"/>
              <a:t>Patrick Henry</a:t>
            </a:r>
          </a:p>
          <a:p>
            <a:pPr lvl="1"/>
            <a:r>
              <a:rPr lang="en-US" dirty="0" smtClean="0"/>
              <a:t>Refused to attend, suspicious of convention / “I smell a rat!”</a:t>
            </a:r>
          </a:p>
          <a:p>
            <a:r>
              <a:rPr lang="en-US" dirty="0" smtClean="0"/>
              <a:t>RI</a:t>
            </a:r>
          </a:p>
          <a:p>
            <a:pPr lvl="1"/>
            <a:r>
              <a:rPr lang="en-US" dirty="0" smtClean="0"/>
              <a:t>Opposed to stronger national </a:t>
            </a:r>
            <a:r>
              <a:rPr lang="en-US" dirty="0" err="1" smtClean="0"/>
              <a:t>gov’t</a:t>
            </a:r>
            <a:endParaRPr lang="en-US" dirty="0"/>
          </a:p>
        </p:txBody>
      </p:sp>
      <p:sp>
        <p:nvSpPr>
          <p:cNvPr id="3" name="Title 2"/>
          <p:cNvSpPr>
            <a:spLocks noGrp="1"/>
          </p:cNvSpPr>
          <p:nvPr>
            <p:ph type="title"/>
          </p:nvPr>
        </p:nvSpPr>
        <p:spPr/>
        <p:txBody>
          <a:bodyPr/>
          <a:lstStyle/>
          <a:p>
            <a:r>
              <a:rPr lang="en-US" dirty="0" smtClean="0"/>
              <a:t>Who Did Not Attend?</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7491174" y="1"/>
            <a:ext cx="1652826" cy="2057399"/>
          </a:xfrm>
          <a:prstGeom prst="rect">
            <a:avLst/>
          </a:prstGeom>
          <a:ln>
            <a:noFill/>
          </a:ln>
          <a:effectLst>
            <a:softEdge rad="112500"/>
          </a:effectLst>
        </p:spPr>
      </p:pic>
      <p:pic>
        <p:nvPicPr>
          <p:cNvPr id="8195" name="Picture 3"/>
          <p:cNvPicPr>
            <a:picLocks noChangeAspect="1" noChangeArrowheads="1"/>
          </p:cNvPicPr>
          <p:nvPr/>
        </p:nvPicPr>
        <p:blipFill>
          <a:blip r:embed="rId4" cstate="print"/>
          <a:srcRect/>
          <a:stretch>
            <a:fillRect/>
          </a:stretch>
        </p:blipFill>
        <p:spPr bwMode="auto">
          <a:xfrm>
            <a:off x="5638800" y="1981200"/>
            <a:ext cx="1619250" cy="1850571"/>
          </a:xfrm>
          <a:prstGeom prst="rect">
            <a:avLst/>
          </a:prstGeom>
          <a:ln>
            <a:noFill/>
          </a:ln>
          <a:effectLst>
            <a:softEdge rad="112500"/>
          </a:effectLst>
        </p:spPr>
      </p:pic>
      <p:pic>
        <p:nvPicPr>
          <p:cNvPr id="8196" name="Picture 4"/>
          <p:cNvPicPr>
            <a:picLocks noChangeAspect="1" noChangeArrowheads="1"/>
          </p:cNvPicPr>
          <p:nvPr/>
        </p:nvPicPr>
        <p:blipFill>
          <a:blip r:embed="rId5" cstate="print"/>
          <a:srcRect/>
          <a:stretch>
            <a:fillRect/>
          </a:stretch>
        </p:blipFill>
        <p:spPr bwMode="auto">
          <a:xfrm>
            <a:off x="7467601" y="3505200"/>
            <a:ext cx="1653268" cy="2057400"/>
          </a:xfrm>
          <a:prstGeom prst="rect">
            <a:avLst/>
          </a:prstGeom>
          <a:ln>
            <a:noFill/>
          </a:ln>
          <a:effectLst>
            <a:softEdge rad="112500"/>
          </a:effectLst>
        </p:spPr>
      </p:pic>
      <p:pic>
        <p:nvPicPr>
          <p:cNvPr id="8197" name="Picture 5"/>
          <p:cNvPicPr>
            <a:picLocks noChangeAspect="1" noChangeArrowheads="1"/>
          </p:cNvPicPr>
          <p:nvPr/>
        </p:nvPicPr>
        <p:blipFill>
          <a:blip r:embed="rId6" cstate="print"/>
          <a:srcRect/>
          <a:stretch>
            <a:fillRect/>
          </a:stretch>
        </p:blipFill>
        <p:spPr bwMode="auto">
          <a:xfrm>
            <a:off x="5410200" y="4267200"/>
            <a:ext cx="1766888" cy="2154652"/>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525963"/>
          </a:xfrm>
        </p:spPr>
        <p:txBody>
          <a:bodyPr/>
          <a:lstStyle/>
          <a:p>
            <a:r>
              <a:rPr lang="en-US" dirty="0" smtClean="0"/>
              <a:t>At least 7 states must be present each day</a:t>
            </a:r>
          </a:p>
          <a:p>
            <a:r>
              <a:rPr lang="en-US" dirty="0" smtClean="0"/>
              <a:t>While speaking, others had to listen</a:t>
            </a:r>
          </a:p>
          <a:p>
            <a:r>
              <a:rPr lang="en-US" dirty="0" smtClean="0"/>
              <a:t>Member could not speak more than 2x on same question</a:t>
            </a:r>
          </a:p>
          <a:p>
            <a:r>
              <a:rPr lang="en-US" dirty="0" smtClean="0"/>
              <a:t>Committees appointed as necessary</a:t>
            </a:r>
          </a:p>
          <a:p>
            <a:r>
              <a:rPr lang="en-US" dirty="0" smtClean="0"/>
              <a:t>Any decision subject to change until entire plan complete</a:t>
            </a:r>
          </a:p>
          <a:p>
            <a:r>
              <a:rPr lang="en-US" dirty="0" smtClean="0"/>
              <a:t>Convention’s proceedings kept secret</a:t>
            </a:r>
            <a:endParaRPr lang="en-US" dirty="0"/>
          </a:p>
        </p:txBody>
      </p:sp>
      <p:sp>
        <p:nvSpPr>
          <p:cNvPr id="3" name="Title 2"/>
          <p:cNvSpPr>
            <a:spLocks noGrp="1"/>
          </p:cNvSpPr>
          <p:nvPr>
            <p:ph type="title"/>
          </p:nvPr>
        </p:nvSpPr>
        <p:spPr/>
        <p:txBody>
          <a:bodyPr/>
          <a:lstStyle/>
          <a:p>
            <a:r>
              <a:rPr lang="en-US" dirty="0" smtClean="0"/>
              <a:t>Convention Rules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Many delegates wanted to completely scrap Articles, not just amend</a:t>
            </a:r>
          </a:p>
          <a:p>
            <a:r>
              <a:rPr lang="en-US" dirty="0" smtClean="0"/>
              <a:t>Madison proposes new, stronger government</a:t>
            </a:r>
          </a:p>
          <a:p>
            <a:r>
              <a:rPr lang="en-US" dirty="0" smtClean="0"/>
              <a:t>Two governments, national &amp; state (Federal system)</a:t>
            </a:r>
          </a:p>
          <a:p>
            <a:r>
              <a:rPr lang="en-US" dirty="0" smtClean="0"/>
              <a:t>Three braches of national government</a:t>
            </a:r>
          </a:p>
          <a:p>
            <a:pPr lvl="1"/>
            <a:r>
              <a:rPr lang="en-US" dirty="0" smtClean="0"/>
              <a:t>Legislative – make laws (most powerful)</a:t>
            </a:r>
          </a:p>
          <a:p>
            <a:pPr lvl="1"/>
            <a:r>
              <a:rPr lang="en-US" dirty="0" smtClean="0"/>
              <a:t>Executive – enforce laws</a:t>
            </a:r>
          </a:p>
          <a:p>
            <a:pPr lvl="1"/>
            <a:r>
              <a:rPr lang="en-US" dirty="0" smtClean="0"/>
              <a:t>Judicial – interpret laws</a:t>
            </a:r>
          </a:p>
          <a:p>
            <a:r>
              <a:rPr lang="en-US" dirty="0" smtClean="0"/>
              <a:t>Legislature (congress) would have two branches</a:t>
            </a:r>
          </a:p>
          <a:p>
            <a:pPr lvl="1"/>
            <a:r>
              <a:rPr lang="en-US" dirty="0" smtClean="0"/>
              <a:t>House of Representatives – elected by the people</a:t>
            </a:r>
          </a:p>
          <a:p>
            <a:pPr lvl="1"/>
            <a:r>
              <a:rPr lang="en-US" dirty="0" smtClean="0"/>
              <a:t>Senate – Proposed by States, selected by the House</a:t>
            </a:r>
          </a:p>
          <a:p>
            <a:pPr lvl="1"/>
            <a:endParaRPr lang="en-US" dirty="0"/>
          </a:p>
        </p:txBody>
      </p:sp>
      <p:sp>
        <p:nvSpPr>
          <p:cNvPr id="3" name="Title 2"/>
          <p:cNvSpPr>
            <a:spLocks noGrp="1"/>
          </p:cNvSpPr>
          <p:nvPr>
            <p:ph type="title"/>
          </p:nvPr>
        </p:nvSpPr>
        <p:spPr/>
        <p:txBody>
          <a:bodyPr/>
          <a:lstStyle/>
          <a:p>
            <a:r>
              <a:rPr lang="en-US" dirty="0" smtClean="0"/>
              <a:t>The Virginia Plan</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5410200" y="-228599"/>
            <a:ext cx="2381250" cy="16764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8229600" cy="4525963"/>
          </a:xfrm>
        </p:spPr>
        <p:txBody>
          <a:bodyPr>
            <a:normAutofit/>
          </a:bodyPr>
          <a:lstStyle/>
          <a:p>
            <a:r>
              <a:rPr lang="en-US" dirty="0" smtClean="0"/>
              <a:t>Representation from each state in both houses based on population or amount contributed to federal treasury. </a:t>
            </a:r>
          </a:p>
          <a:p>
            <a:pPr lvl="1"/>
            <a:r>
              <a:rPr lang="en-US" dirty="0" smtClean="0"/>
              <a:t>Proportional representation means that states with a larger population have more representation</a:t>
            </a:r>
          </a:p>
          <a:p>
            <a:endParaRPr lang="en-US" dirty="0" smtClean="0"/>
          </a:p>
          <a:p>
            <a:r>
              <a:rPr lang="en-US" dirty="0" smtClean="0"/>
              <a:t>Congress would have power to make laws that states were not able to make</a:t>
            </a:r>
          </a:p>
          <a:p>
            <a:pPr lvl="1"/>
            <a:r>
              <a:rPr lang="en-US" dirty="0" smtClean="0"/>
              <a:t>Ex) regulating trade between states</a:t>
            </a:r>
          </a:p>
        </p:txBody>
      </p:sp>
      <p:sp>
        <p:nvSpPr>
          <p:cNvPr id="3" name="Title 2"/>
          <p:cNvSpPr>
            <a:spLocks noGrp="1"/>
          </p:cNvSpPr>
          <p:nvPr>
            <p:ph type="title"/>
          </p:nvPr>
        </p:nvSpPr>
        <p:spPr/>
        <p:txBody>
          <a:bodyPr/>
          <a:lstStyle/>
          <a:p>
            <a:r>
              <a:rPr lang="en-US" dirty="0" smtClean="0"/>
              <a:t>The Virginia Plan Continued</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457200"/>
            <a:ext cx="4267200" cy="4062651"/>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10</a:t>
            </a:r>
            <a:r>
              <a:rPr lang="en-US" sz="4000" dirty="0" smtClean="0"/>
              <a:t>:   </a:t>
            </a:r>
          </a:p>
          <a:p>
            <a:pPr lvl="0" algn="ctr"/>
            <a:r>
              <a:rPr lang="en-US" sz="4000" dirty="0" smtClean="0"/>
              <a:t>Why Was Representation a Major Issue at the Philadelphia Convention?</a:t>
            </a:r>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4648200" y="0"/>
            <a:ext cx="482753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lstStyle/>
          <a:p>
            <a:r>
              <a:rPr lang="en-US" dirty="0" smtClean="0"/>
              <a:t>This lesson examines:</a:t>
            </a:r>
          </a:p>
          <a:p>
            <a:pPr lvl="1"/>
            <a:r>
              <a:rPr lang="en-US" dirty="0" smtClean="0"/>
              <a:t>The debate over what, or who, the national government will represent.</a:t>
            </a:r>
          </a:p>
          <a:p>
            <a:pPr lvl="1"/>
            <a:r>
              <a:rPr lang="en-US" dirty="0" smtClean="0"/>
              <a:t>The Great Compromise, which dealt with the makeup of the House and Senate.</a:t>
            </a:r>
          </a:p>
          <a:p>
            <a:pPr lvl="1"/>
            <a:r>
              <a:rPr lang="en-US" dirty="0" smtClean="0"/>
              <a:t>How population would be counted for representation in the House.</a:t>
            </a:r>
          </a:p>
          <a:p>
            <a:pPr lvl="1"/>
            <a:r>
              <a:rPr lang="en-US" dirty="0" smtClean="0"/>
              <a:t>How new states might receive representation in Congress.</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smtClean="0"/>
              <a:t>Explain the differences between the Virginia Plan and the New Jersey Plan and the importance of the Great Compromise.</a:t>
            </a:r>
          </a:p>
          <a:p>
            <a:r>
              <a:rPr lang="en-US" i="1" dirty="0" smtClean="0"/>
              <a:t>Explain how the Framers addressed regional issues with the 3/5ths compromise and the provision for periodic census of the population.</a:t>
            </a:r>
          </a:p>
          <a:p>
            <a:r>
              <a:rPr lang="en-US" i="1" dirty="0" smtClean="0"/>
              <a:t>Evaluate, take, and defend positions on why major issues debated at the Convention are still on the national agenda. </a:t>
            </a:r>
            <a:endParaRPr lang="en-US" i="1"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534400" cy="4843272"/>
          </a:xfrm>
        </p:spPr>
        <p:txBody>
          <a:bodyPr>
            <a:normAutofit fontScale="85000" lnSpcReduction="20000"/>
          </a:bodyPr>
          <a:lstStyle/>
          <a:p>
            <a:r>
              <a:rPr lang="en-US" b="1" dirty="0" smtClean="0">
                <a:solidFill>
                  <a:schemeClr val="tx2">
                    <a:lumMod val="75000"/>
                  </a:schemeClr>
                </a:solidFill>
              </a:rPr>
              <a:t>Great Compromise</a:t>
            </a:r>
            <a:r>
              <a:rPr lang="en-US" dirty="0" smtClean="0">
                <a:solidFill>
                  <a:schemeClr val="tx2">
                    <a:lumMod val="75000"/>
                  </a:schemeClr>
                </a:solidFill>
              </a:rPr>
              <a:t> </a:t>
            </a:r>
          </a:p>
          <a:p>
            <a:pPr lvl="1"/>
            <a:r>
              <a:rPr lang="en-US" dirty="0" smtClean="0">
                <a:solidFill>
                  <a:schemeClr val="tx2">
                    <a:lumMod val="75000"/>
                  </a:schemeClr>
                </a:solidFill>
              </a:rPr>
              <a:t>A plan accepted at the Philadelphia Convention in 1787 that called for a Congress of two houses: in the upper house, or Senate, representation of the states would be equal, with each state having two senators; in the lower house, or House of Representatives, representation would be apportioned according to the population of each state, so that states with more people would have more representatives. Also called the Connecticut Compromise. </a:t>
            </a:r>
          </a:p>
          <a:p>
            <a:pPr>
              <a:buNone/>
            </a:pPr>
            <a:endParaRPr lang="en-US" dirty="0" smtClean="0">
              <a:solidFill>
                <a:schemeClr val="tx2">
                  <a:lumMod val="75000"/>
                </a:schemeClr>
              </a:solidFill>
            </a:endParaRPr>
          </a:p>
          <a:p>
            <a:r>
              <a:rPr lang="en-US" b="1" dirty="0" smtClean="0">
                <a:solidFill>
                  <a:schemeClr val="tx2">
                    <a:lumMod val="75000"/>
                  </a:schemeClr>
                </a:solidFill>
              </a:rPr>
              <a:t>Three-Fifths Compromise</a:t>
            </a:r>
            <a:r>
              <a:rPr lang="en-US" dirty="0" smtClean="0">
                <a:solidFill>
                  <a:schemeClr val="tx2">
                    <a:lumMod val="75000"/>
                  </a:schemeClr>
                </a:solidFill>
              </a:rPr>
              <a:t> </a:t>
            </a:r>
          </a:p>
          <a:p>
            <a:pPr lvl="1"/>
            <a:r>
              <a:rPr lang="en-US" dirty="0" smtClean="0">
                <a:solidFill>
                  <a:schemeClr val="tx2">
                    <a:lumMod val="75000"/>
                  </a:schemeClr>
                </a:solidFill>
              </a:rPr>
              <a:t>Article I, Section 2, Clause 3 of the U.S. Constitution, later eliminated by the Fourteenth Amendment. The clause provided that each slave should be counted as three–fifths of a person in determining the number of representatives a state might send to the House of Representatives. It also determined the amount of direct taxes Congress might levy on a state. </a:t>
            </a:r>
          </a:p>
          <a:p>
            <a:endParaRPr lang="en-US" dirty="0">
              <a:solidFill>
                <a:schemeClr val="tx2">
                  <a:lumMod val="75000"/>
                </a:schemeClr>
              </a:solidFill>
            </a:endParaRPr>
          </a:p>
        </p:txBody>
      </p:sp>
      <p:sp>
        <p:nvSpPr>
          <p:cNvPr id="3" name="Title 2"/>
          <p:cNvSpPr>
            <a:spLocks noGrp="1"/>
          </p:cNvSpPr>
          <p:nvPr>
            <p:ph type="title"/>
          </p:nvPr>
        </p:nvSpPr>
        <p:spPr/>
        <p:txBody>
          <a:bodyPr/>
          <a:lstStyle/>
          <a:p>
            <a:r>
              <a:rPr lang="en-US" dirty="0" smtClean="0"/>
              <a:t>Terms to Know</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No disagreement over two-house Congress</a:t>
            </a:r>
          </a:p>
          <a:p>
            <a:r>
              <a:rPr lang="en-US" i="1" dirty="0" smtClean="0"/>
              <a:t>Proportional</a:t>
            </a:r>
            <a:r>
              <a:rPr lang="en-US" dirty="0" smtClean="0"/>
              <a:t> representation was the issue</a:t>
            </a:r>
          </a:p>
          <a:p>
            <a:r>
              <a:rPr lang="en-US" dirty="0" smtClean="0"/>
              <a:t>Madison – states should not be represented as states in national government. Instead, representatives should serve the people.</a:t>
            </a:r>
          </a:p>
          <a:p>
            <a:r>
              <a:rPr lang="en-US" dirty="0" smtClean="0"/>
              <a:t>Those who sought </a:t>
            </a:r>
            <a:r>
              <a:rPr lang="en-US" i="1" dirty="0" smtClean="0"/>
              <a:t>Equal</a:t>
            </a:r>
            <a:r>
              <a:rPr lang="en-US" dirty="0" smtClean="0"/>
              <a:t> representation thought national government derived from and represented the </a:t>
            </a:r>
            <a:r>
              <a:rPr lang="en-US" i="1" dirty="0" smtClean="0"/>
              <a:t>States</a:t>
            </a:r>
            <a:r>
              <a:rPr lang="en-US" dirty="0" smtClean="0"/>
              <a:t>, not the people.</a:t>
            </a:r>
          </a:p>
          <a:p>
            <a:r>
              <a:rPr lang="en-US" dirty="0" smtClean="0"/>
              <a:t>Big states favored </a:t>
            </a:r>
            <a:r>
              <a:rPr lang="en-US" i="1" dirty="0" smtClean="0"/>
              <a:t>Proportional rep, </a:t>
            </a:r>
            <a:r>
              <a:rPr lang="en-US" dirty="0" smtClean="0"/>
              <a:t>small states favored </a:t>
            </a:r>
            <a:r>
              <a:rPr lang="en-US" i="1" dirty="0" smtClean="0"/>
              <a:t>Equal rep.</a:t>
            </a:r>
            <a:endParaRPr lang="en-US" dirty="0"/>
          </a:p>
        </p:txBody>
      </p:sp>
      <p:sp>
        <p:nvSpPr>
          <p:cNvPr id="3" name="Title 2"/>
          <p:cNvSpPr>
            <a:spLocks noGrp="1"/>
          </p:cNvSpPr>
          <p:nvPr>
            <p:ph type="title"/>
          </p:nvPr>
        </p:nvSpPr>
        <p:spPr/>
        <p:txBody>
          <a:bodyPr>
            <a:normAutofit fontScale="90000"/>
          </a:bodyPr>
          <a:lstStyle/>
          <a:p>
            <a:r>
              <a:rPr lang="en-US" dirty="0" smtClean="0"/>
              <a:t>Disagreement Over Representation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0600"/>
            <a:ext cx="9144000" cy="5334000"/>
          </a:xfrm>
        </p:spPr>
        <p:txBody>
          <a:bodyPr>
            <a:normAutofit fontScale="70000" lnSpcReduction="20000"/>
          </a:bodyPr>
          <a:lstStyle/>
          <a:p>
            <a:pPr lvl="0"/>
            <a:r>
              <a:rPr lang="en-US" b="1" dirty="0" smtClean="0"/>
              <a:t>Lesson 8</a:t>
            </a:r>
            <a:r>
              <a:rPr lang="en-US" dirty="0" smtClean="0"/>
              <a:t>:     What were the Articles of Confederation, and Why Did Some Founders Want to Change Them? </a:t>
            </a:r>
          </a:p>
          <a:p>
            <a:pPr lvl="0">
              <a:buNone/>
            </a:pPr>
            <a:endParaRPr lang="en-US" dirty="0" smtClean="0"/>
          </a:p>
          <a:p>
            <a:pPr lvl="0"/>
            <a:r>
              <a:rPr lang="en-US" b="1" dirty="0" smtClean="0"/>
              <a:t>Lesson 9</a:t>
            </a:r>
            <a:r>
              <a:rPr lang="en-US" dirty="0" smtClean="0"/>
              <a:t>:     How was the Philadelphia Convention Organized?</a:t>
            </a:r>
          </a:p>
          <a:p>
            <a:pPr lvl="0">
              <a:buNone/>
            </a:pPr>
            <a:endParaRPr lang="en-US" dirty="0" smtClean="0"/>
          </a:p>
          <a:p>
            <a:pPr lvl="0"/>
            <a:r>
              <a:rPr lang="en-US" b="1" dirty="0" smtClean="0"/>
              <a:t>Lesson 10</a:t>
            </a:r>
            <a:r>
              <a:rPr lang="en-US" dirty="0" smtClean="0"/>
              <a:t>:   Why Was Representation a Major Issue at the Philadelphia Convention?</a:t>
            </a:r>
          </a:p>
          <a:p>
            <a:pPr lvl="0">
              <a:buNone/>
            </a:pPr>
            <a:endParaRPr lang="en-US" dirty="0" smtClean="0"/>
          </a:p>
          <a:p>
            <a:pPr lvl="0"/>
            <a:r>
              <a:rPr lang="en-US" b="1" dirty="0" smtClean="0"/>
              <a:t>Lesson 11</a:t>
            </a:r>
            <a:r>
              <a:rPr lang="en-US" dirty="0" smtClean="0"/>
              <a:t>:  What Questions Did the Framers Consider in Designing the Three Branches of the National Government?  </a:t>
            </a:r>
          </a:p>
          <a:p>
            <a:pPr lvl="0">
              <a:buNone/>
            </a:pPr>
            <a:endParaRPr lang="en-US" dirty="0" smtClean="0"/>
          </a:p>
          <a:p>
            <a:pPr lvl="0"/>
            <a:r>
              <a:rPr lang="en-US" b="1" dirty="0" smtClean="0"/>
              <a:t>Lesson 12</a:t>
            </a:r>
            <a:r>
              <a:rPr lang="en-US" dirty="0" smtClean="0"/>
              <a:t>:    How Did the Delegates Distribute Powers between National and State Governments?</a:t>
            </a:r>
          </a:p>
          <a:p>
            <a:pPr lvl="0">
              <a:buNone/>
            </a:pPr>
            <a:endParaRPr lang="en-US" dirty="0" smtClean="0"/>
          </a:p>
          <a:p>
            <a:pPr lvl="0"/>
            <a:r>
              <a:rPr lang="en-US" b="1" dirty="0" smtClean="0"/>
              <a:t>Lesson 13</a:t>
            </a:r>
            <a:r>
              <a:rPr lang="en-US" dirty="0" smtClean="0"/>
              <a:t>:   What Was the Anti-Federalist Position in the Debate about Ratification?   </a:t>
            </a:r>
          </a:p>
          <a:p>
            <a:pPr lvl="0">
              <a:buNone/>
            </a:pPr>
            <a:endParaRPr lang="en-US" dirty="0" smtClean="0"/>
          </a:p>
          <a:p>
            <a:pPr lvl="0"/>
            <a:r>
              <a:rPr lang="en-US" b="1" dirty="0" smtClean="0"/>
              <a:t>Lesson 14</a:t>
            </a:r>
            <a:r>
              <a:rPr lang="en-US" dirty="0" smtClean="0"/>
              <a:t>:    What Was the Federalist Position in the Debate about Ratification?   </a:t>
            </a:r>
          </a:p>
          <a:p>
            <a:endParaRPr lang="en-US" dirty="0"/>
          </a:p>
        </p:txBody>
      </p:sp>
      <p:sp>
        <p:nvSpPr>
          <p:cNvPr id="2" name="Title 1"/>
          <p:cNvSpPr>
            <a:spLocks noGrp="1"/>
          </p:cNvSpPr>
          <p:nvPr>
            <p:ph type="title"/>
          </p:nvPr>
        </p:nvSpPr>
        <p:spPr>
          <a:xfrm>
            <a:off x="304800" y="0"/>
            <a:ext cx="8229600" cy="1143000"/>
          </a:xfrm>
        </p:spPr>
        <p:txBody>
          <a:bodyPr>
            <a:noAutofit/>
          </a:bodyPr>
          <a:lstStyle/>
          <a:p>
            <a:r>
              <a:rPr lang="en-US" sz="5400" dirty="0" smtClean="0"/>
              <a:t>Unit Overview</a:t>
            </a:r>
            <a:endParaRPr lang="en-US" sz="5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43000"/>
            <a:ext cx="7162800" cy="4953000"/>
          </a:xfrm>
        </p:spPr>
        <p:txBody>
          <a:bodyPr>
            <a:normAutofit lnSpcReduction="10000"/>
          </a:bodyPr>
          <a:lstStyle/>
          <a:p>
            <a:r>
              <a:rPr lang="en-US" dirty="0" smtClean="0"/>
              <a:t>Similar to Articles of Confederation</a:t>
            </a:r>
          </a:p>
          <a:p>
            <a:r>
              <a:rPr lang="en-US" dirty="0" smtClean="0"/>
              <a:t>One house Congress, equal representation</a:t>
            </a:r>
          </a:p>
          <a:p>
            <a:r>
              <a:rPr lang="en-US" dirty="0" smtClean="0"/>
              <a:t>Most delegates were convinced that a unicameral Congress would not work, and NJ Plan voted down. </a:t>
            </a:r>
          </a:p>
          <a:p>
            <a:r>
              <a:rPr lang="en-US" dirty="0" smtClean="0"/>
              <a:t>However, many small state delegates refused to accept Virginia Plan due to their concerns over large states’ power under proportional representation. </a:t>
            </a:r>
          </a:p>
          <a:p>
            <a:r>
              <a:rPr lang="en-US" dirty="0" smtClean="0"/>
              <a:t>Disagreement over this issue almost ended the convention.</a:t>
            </a:r>
          </a:p>
        </p:txBody>
      </p:sp>
      <p:sp>
        <p:nvSpPr>
          <p:cNvPr id="3" name="Title 2"/>
          <p:cNvSpPr>
            <a:spLocks noGrp="1"/>
          </p:cNvSpPr>
          <p:nvPr>
            <p:ph type="title"/>
          </p:nvPr>
        </p:nvSpPr>
        <p:spPr>
          <a:xfrm>
            <a:off x="152400" y="0"/>
            <a:ext cx="8229600" cy="1143000"/>
          </a:xfrm>
        </p:spPr>
        <p:txBody>
          <a:bodyPr/>
          <a:lstStyle/>
          <a:p>
            <a:r>
              <a:rPr lang="en-US" dirty="0" smtClean="0"/>
              <a:t>The New Jersey Plan</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7010400" y="1905000"/>
            <a:ext cx="2133600" cy="343358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Great/Connecticut Compromise’s provisions</a:t>
            </a:r>
          </a:p>
          <a:p>
            <a:pPr lvl="1"/>
            <a:r>
              <a:rPr lang="en-US" dirty="0" smtClean="0"/>
              <a:t>House of Representatives= Proportional Rep.</a:t>
            </a:r>
          </a:p>
          <a:p>
            <a:pPr lvl="1"/>
            <a:r>
              <a:rPr lang="en-US" dirty="0" smtClean="0"/>
              <a:t>Senate = Equal Rep. (2 per state – chosen by state legislature)</a:t>
            </a:r>
          </a:p>
          <a:p>
            <a:r>
              <a:rPr lang="en-US" dirty="0" smtClean="0"/>
              <a:t>Senate appeased small states, House appeased big states</a:t>
            </a:r>
          </a:p>
          <a:p>
            <a:r>
              <a:rPr lang="en-US" dirty="0" smtClean="0"/>
              <a:t>The compromise passed</a:t>
            </a:r>
          </a:p>
          <a:p>
            <a:pPr>
              <a:buNone/>
            </a:pPr>
            <a:r>
              <a:rPr lang="en-US" dirty="0" smtClean="0"/>
              <a:t>  by 1 vote</a:t>
            </a:r>
          </a:p>
          <a:p>
            <a:pPr lvl="1"/>
            <a:endParaRPr lang="en-US" dirty="0"/>
          </a:p>
        </p:txBody>
      </p:sp>
      <p:sp>
        <p:nvSpPr>
          <p:cNvPr id="3" name="Title 2"/>
          <p:cNvSpPr>
            <a:spLocks noGrp="1"/>
          </p:cNvSpPr>
          <p:nvPr>
            <p:ph type="title"/>
          </p:nvPr>
        </p:nvSpPr>
        <p:spPr/>
        <p:txBody>
          <a:bodyPr/>
          <a:lstStyle/>
          <a:p>
            <a:r>
              <a:rPr lang="en-US" dirty="0" smtClean="0"/>
              <a:t>The Great Compromise</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5105400" y="3505200"/>
            <a:ext cx="3276600" cy="32766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9144000" cy="2819400"/>
          </a:xfrm>
        </p:spPr>
        <p:txBody>
          <a:bodyPr>
            <a:normAutofit lnSpcReduction="10000"/>
          </a:bodyPr>
          <a:lstStyle/>
          <a:p>
            <a:r>
              <a:rPr lang="en-US" dirty="0" smtClean="0"/>
              <a:t>What did proportional representation mean?</a:t>
            </a:r>
          </a:p>
          <a:p>
            <a:r>
              <a:rPr lang="en-US" dirty="0" smtClean="0"/>
              <a:t>Southern states want slaves to count towards representation</a:t>
            </a:r>
          </a:p>
          <a:p>
            <a:r>
              <a:rPr lang="en-US" dirty="0" smtClean="0"/>
              <a:t>Northern states thought counting them would only benefit, and empower, slave owners</a:t>
            </a:r>
          </a:p>
          <a:p>
            <a:pPr lvl="1"/>
            <a:r>
              <a:rPr lang="en-US" dirty="0" smtClean="0"/>
              <a:t>If they are considered property, why should property be represented?</a:t>
            </a:r>
          </a:p>
          <a:p>
            <a:pPr lvl="1"/>
            <a:endParaRPr lang="en-US" dirty="0" smtClean="0"/>
          </a:p>
        </p:txBody>
      </p:sp>
      <p:sp>
        <p:nvSpPr>
          <p:cNvPr id="3" name="Title 2"/>
          <p:cNvSpPr>
            <a:spLocks noGrp="1"/>
          </p:cNvSpPr>
          <p:nvPr>
            <p:ph type="title"/>
          </p:nvPr>
        </p:nvSpPr>
        <p:spPr>
          <a:xfrm>
            <a:off x="381000" y="0"/>
            <a:ext cx="8229600" cy="1143000"/>
          </a:xfrm>
        </p:spPr>
        <p:txBody>
          <a:bodyPr/>
          <a:lstStyle/>
          <a:p>
            <a:r>
              <a:rPr lang="en-US" dirty="0" smtClean="0"/>
              <a:t>The 3/5ths Compromise</a:t>
            </a:r>
            <a:endParaRPr lang="en-US" dirty="0"/>
          </a:p>
        </p:txBody>
      </p:sp>
      <p:pic>
        <p:nvPicPr>
          <p:cNvPr id="12290" name="Picture 2"/>
          <p:cNvPicPr>
            <a:picLocks noChangeAspect="1" noChangeArrowheads="1"/>
          </p:cNvPicPr>
          <p:nvPr/>
        </p:nvPicPr>
        <p:blipFill>
          <a:blip r:embed="rId2" cstate="print"/>
          <a:srcRect/>
          <a:stretch>
            <a:fillRect/>
          </a:stretch>
        </p:blipFill>
        <p:spPr bwMode="auto">
          <a:xfrm>
            <a:off x="5886898" y="3361331"/>
            <a:ext cx="3257103" cy="3496669"/>
          </a:xfrm>
          <a:prstGeom prst="rect">
            <a:avLst/>
          </a:prstGeom>
          <a:noFill/>
          <a:ln w="9525">
            <a:noFill/>
            <a:miter lim="800000"/>
            <a:headEnd/>
            <a:tailEnd/>
          </a:ln>
          <a:effectLst/>
        </p:spPr>
      </p:pic>
      <p:sp>
        <p:nvSpPr>
          <p:cNvPr id="7" name="Content Placeholder 1"/>
          <p:cNvSpPr txBox="1">
            <a:spLocks/>
          </p:cNvSpPr>
          <p:nvPr/>
        </p:nvSpPr>
        <p:spPr>
          <a:xfrm>
            <a:off x="0" y="3505200"/>
            <a:ext cx="6096000" cy="2819400"/>
          </a:xfrm>
          <a:prstGeom prst="rect">
            <a:avLst/>
          </a:prstGeom>
        </p:spPr>
        <p:txBody>
          <a:bodyPr vert="horz">
            <a:normAutofit lnSpcReduction="1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The Compromise </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state’s population, in regards to apportioning representation, would be equal to free population plus 3/5ths slaves</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300" b="0" i="0" u="none" strike="noStrike" kern="1200" cap="none" spc="0" normalizeH="0" baseline="0" noProof="0" dirty="0" smtClean="0">
                <a:ln>
                  <a:noFill/>
                </a:ln>
                <a:solidFill>
                  <a:schemeClr val="tx1"/>
                </a:solidFill>
                <a:effectLst/>
                <a:uLnTx/>
                <a:uFillTx/>
                <a:latin typeface="+mn-lt"/>
                <a:ea typeface="+mn-ea"/>
                <a:cs typeface="+mn-cs"/>
              </a:rPr>
              <a:t>Slaves also counted as 3/5ths when computing taxes paid by each state to federal government</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endParaRPr kumimoji="0" lang="en-US" sz="23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5181600" cy="5105400"/>
          </a:xfrm>
        </p:spPr>
        <p:txBody>
          <a:bodyPr/>
          <a:lstStyle/>
          <a:p>
            <a:r>
              <a:rPr lang="en-US" dirty="0" smtClean="0"/>
              <a:t>New states would have full representation in congress</a:t>
            </a:r>
          </a:p>
          <a:p>
            <a:r>
              <a:rPr lang="en-US" dirty="0" smtClean="0"/>
              <a:t>A census would be taken every 10 years to reapportion seats in the House based on the shift in America’s population. </a:t>
            </a:r>
            <a:endParaRPr lang="en-US" dirty="0"/>
          </a:p>
        </p:txBody>
      </p:sp>
      <p:sp>
        <p:nvSpPr>
          <p:cNvPr id="3" name="Title 2"/>
          <p:cNvSpPr>
            <a:spLocks noGrp="1"/>
          </p:cNvSpPr>
          <p:nvPr>
            <p:ph type="title"/>
          </p:nvPr>
        </p:nvSpPr>
        <p:spPr>
          <a:xfrm>
            <a:off x="304800" y="0"/>
            <a:ext cx="8229600" cy="1143000"/>
          </a:xfrm>
        </p:spPr>
        <p:txBody>
          <a:bodyPr/>
          <a:lstStyle/>
          <a:p>
            <a:r>
              <a:rPr lang="en-US" dirty="0" smtClean="0"/>
              <a:t>Representation of New States</a:t>
            </a:r>
            <a:endParaRPr lang="en-US" dirty="0"/>
          </a:p>
        </p:txBody>
      </p:sp>
      <p:pic>
        <p:nvPicPr>
          <p:cNvPr id="13314" name="Picture 2"/>
          <p:cNvPicPr>
            <a:picLocks noChangeAspect="1" noChangeArrowheads="1"/>
          </p:cNvPicPr>
          <p:nvPr/>
        </p:nvPicPr>
        <p:blipFill>
          <a:blip r:embed="rId2" cstate="print"/>
          <a:srcRect/>
          <a:stretch>
            <a:fillRect/>
          </a:stretch>
        </p:blipFill>
        <p:spPr bwMode="auto">
          <a:xfrm>
            <a:off x="5565255" y="1143000"/>
            <a:ext cx="3578746" cy="510540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457200"/>
            <a:ext cx="4267200" cy="5016758"/>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11</a:t>
            </a:r>
            <a:r>
              <a:rPr lang="en-US" sz="4000" dirty="0" smtClean="0"/>
              <a:t>:  What Questions Did the Framers Consider in Designing the Three Branches of the National Government? </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4419599" y="0"/>
            <a:ext cx="482753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Political philosophers claim that governments must do three things: make, execute, and judge laws. </a:t>
            </a:r>
          </a:p>
          <a:p>
            <a:r>
              <a:rPr lang="en-US" dirty="0" smtClean="0"/>
              <a:t>The Constitution assigns these functions to three separate branches.  This lesson explains how the Framers envisioned the role of each. </a:t>
            </a:r>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Explain the role of each of the three branches and describe how the Constitution organizes them. </a:t>
            </a:r>
          </a:p>
          <a:p>
            <a:r>
              <a:rPr lang="en-US" dirty="0" smtClean="0"/>
              <a:t>Explain how and why the system of checks and balances contributes to limited government.</a:t>
            </a:r>
          </a:p>
          <a:p>
            <a:r>
              <a:rPr lang="en-US" dirty="0" smtClean="0"/>
              <a:t>Evaluate, take, and defend positions on how the President should be elected and issues relating to the appointment of Supreme Court justices.</a:t>
            </a:r>
            <a:endParaRPr lang="en-US"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9144000" cy="5638800"/>
          </a:xfrm>
        </p:spPr>
        <p:txBody>
          <a:bodyPr>
            <a:normAutofit fontScale="77500" lnSpcReduction="20000"/>
          </a:bodyPr>
          <a:lstStyle/>
          <a:p>
            <a:r>
              <a:rPr lang="en-US" b="1" dirty="0" smtClean="0">
                <a:solidFill>
                  <a:schemeClr val="tx2">
                    <a:lumMod val="75000"/>
                  </a:schemeClr>
                </a:solidFill>
              </a:rPr>
              <a:t>Deliberative Body</a:t>
            </a:r>
            <a:r>
              <a:rPr lang="en-US" dirty="0" smtClean="0">
                <a:solidFill>
                  <a:schemeClr val="tx2">
                    <a:lumMod val="75000"/>
                  </a:schemeClr>
                </a:solidFill>
              </a:rPr>
              <a:t> </a:t>
            </a:r>
          </a:p>
          <a:p>
            <a:pPr lvl="1"/>
            <a:r>
              <a:rPr lang="en-US" dirty="0" smtClean="0">
                <a:solidFill>
                  <a:schemeClr val="tx2">
                    <a:lumMod val="75000"/>
                  </a:schemeClr>
                </a:solidFill>
              </a:rPr>
              <a:t>A legislative assembly that meets to debate issues.  </a:t>
            </a:r>
          </a:p>
          <a:p>
            <a:r>
              <a:rPr lang="en-US" b="1" dirty="0" smtClean="0">
                <a:solidFill>
                  <a:schemeClr val="tx2">
                    <a:lumMod val="75000"/>
                  </a:schemeClr>
                </a:solidFill>
              </a:rPr>
              <a:t>Electoral College</a:t>
            </a:r>
            <a:r>
              <a:rPr lang="en-US" dirty="0" smtClean="0">
                <a:solidFill>
                  <a:schemeClr val="tx2">
                    <a:lumMod val="75000"/>
                  </a:schemeClr>
                </a:solidFill>
              </a:rPr>
              <a:t> </a:t>
            </a:r>
          </a:p>
          <a:p>
            <a:pPr lvl="1"/>
            <a:r>
              <a:rPr lang="en-US" dirty="0" smtClean="0">
                <a:solidFill>
                  <a:schemeClr val="tx2">
                    <a:lumMod val="75000"/>
                  </a:schemeClr>
                </a:solidFill>
              </a:rPr>
              <a:t>The group of presidential electors who cast the official votes for president and vice president after a presidential election. Each state has a number of electors equal to the total of its members in the Senate and House of Representatives. </a:t>
            </a:r>
          </a:p>
          <a:p>
            <a:r>
              <a:rPr lang="en-US" b="1" dirty="0" smtClean="0">
                <a:solidFill>
                  <a:schemeClr val="tx2">
                    <a:lumMod val="75000"/>
                  </a:schemeClr>
                </a:solidFill>
              </a:rPr>
              <a:t>Necessary and Proper Clause</a:t>
            </a:r>
            <a:r>
              <a:rPr lang="en-US" dirty="0" smtClean="0">
                <a:solidFill>
                  <a:schemeClr val="tx2">
                    <a:lumMod val="75000"/>
                  </a:schemeClr>
                </a:solidFill>
              </a:rPr>
              <a:t> </a:t>
            </a:r>
          </a:p>
          <a:p>
            <a:pPr lvl="1"/>
            <a:r>
              <a:rPr lang="en-US" dirty="0" smtClean="0">
                <a:solidFill>
                  <a:schemeClr val="tx2">
                    <a:lumMod val="75000"/>
                  </a:schemeClr>
                </a:solidFill>
              </a:rPr>
              <a:t>Clause of the Constitution that gives Congress the power to make all laws that are "necessary and proper" to carry out the powers specifically delegated to it by the Constitution. It is also known as the "elastic clause" because of the vagueness of the phrase "necessary and proper."  </a:t>
            </a:r>
          </a:p>
          <a:p>
            <a:r>
              <a:rPr lang="en-US" b="1" dirty="0" smtClean="0">
                <a:solidFill>
                  <a:schemeClr val="tx2">
                    <a:lumMod val="75000"/>
                  </a:schemeClr>
                </a:solidFill>
              </a:rPr>
              <a:t>Separated Powers</a:t>
            </a:r>
            <a:r>
              <a:rPr lang="en-US" dirty="0" smtClean="0">
                <a:solidFill>
                  <a:schemeClr val="tx2">
                    <a:lumMod val="75000"/>
                  </a:schemeClr>
                </a:solidFill>
              </a:rPr>
              <a:t> </a:t>
            </a:r>
          </a:p>
          <a:p>
            <a:pPr lvl="1"/>
            <a:r>
              <a:rPr lang="en-US" dirty="0" smtClean="0">
                <a:solidFill>
                  <a:schemeClr val="tx2">
                    <a:lumMod val="75000"/>
                  </a:schemeClr>
                </a:solidFill>
              </a:rPr>
              <a:t>The division of the powers of government among the different branches. Separating powers is a primary strategy of promoting constitutional or limited government by ensuring that no one individual or branch has excessive power that can be abused.  </a:t>
            </a:r>
          </a:p>
          <a:p>
            <a:r>
              <a:rPr lang="en-US" b="1" dirty="0" smtClean="0">
                <a:solidFill>
                  <a:schemeClr val="tx2">
                    <a:lumMod val="75000"/>
                  </a:schemeClr>
                </a:solidFill>
              </a:rPr>
              <a:t>Shared Powers</a:t>
            </a:r>
            <a:r>
              <a:rPr lang="en-US" dirty="0" smtClean="0">
                <a:solidFill>
                  <a:schemeClr val="tx2">
                    <a:lumMod val="75000"/>
                  </a:schemeClr>
                </a:solidFill>
              </a:rPr>
              <a:t> </a:t>
            </a:r>
          </a:p>
          <a:p>
            <a:pPr lvl="1"/>
            <a:r>
              <a:rPr lang="en-US" dirty="0" smtClean="0">
                <a:solidFill>
                  <a:schemeClr val="tx2">
                    <a:lumMod val="75000"/>
                  </a:schemeClr>
                </a:solidFill>
              </a:rPr>
              <a:t>Legislative powers not completely separated between the branches of government.  </a:t>
            </a:r>
          </a:p>
        </p:txBody>
      </p:sp>
      <p:sp>
        <p:nvSpPr>
          <p:cNvPr id="3" name="Title 2"/>
          <p:cNvSpPr>
            <a:spLocks noGrp="1"/>
          </p:cNvSpPr>
          <p:nvPr>
            <p:ph type="title"/>
          </p:nvPr>
        </p:nvSpPr>
        <p:spPr>
          <a:xfrm>
            <a:off x="228600" y="0"/>
            <a:ext cx="8229600" cy="1143000"/>
          </a:xfrm>
        </p:spPr>
        <p:txBody>
          <a:bodyPr/>
          <a:lstStyle/>
          <a:p>
            <a:r>
              <a:rPr lang="en-US" dirty="0" smtClean="0"/>
              <a:t>Terms to Know</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553200" y="304800"/>
            <a:ext cx="2286000" cy="3048000"/>
          </a:xfrm>
          <a:prstGeom prst="rect">
            <a:avLst/>
          </a:prstGeom>
          <a:noFill/>
          <a:ln w="9525">
            <a:noFill/>
            <a:miter lim="800000"/>
            <a:headEnd/>
            <a:tailEnd/>
          </a:ln>
          <a:effectLst/>
        </p:spPr>
      </p:pic>
      <p:sp>
        <p:nvSpPr>
          <p:cNvPr id="2" name="Content Placeholder 1"/>
          <p:cNvSpPr>
            <a:spLocks noGrp="1"/>
          </p:cNvSpPr>
          <p:nvPr>
            <p:ph idx="1"/>
          </p:nvPr>
        </p:nvSpPr>
        <p:spPr>
          <a:xfrm>
            <a:off x="457200" y="1481328"/>
            <a:ext cx="5638800" cy="4614671"/>
          </a:xfrm>
        </p:spPr>
        <p:txBody>
          <a:bodyPr>
            <a:normAutofit/>
          </a:bodyPr>
          <a:lstStyle/>
          <a:p>
            <a:r>
              <a:rPr lang="en-US" dirty="0" smtClean="0"/>
              <a:t>Framers believed their was an imbalance of power between British Crown and Parliament</a:t>
            </a:r>
          </a:p>
          <a:p>
            <a:pPr lvl="1"/>
            <a:r>
              <a:rPr lang="en-US" dirty="0" smtClean="0"/>
              <a:t>Led to tyranny of British Crown</a:t>
            </a:r>
            <a:endParaRPr lang="en-US" dirty="0"/>
          </a:p>
          <a:p>
            <a:r>
              <a:rPr lang="en-US" dirty="0" smtClean="0"/>
              <a:t>Many state government created weak executives, but led to legislative corruption</a:t>
            </a:r>
          </a:p>
          <a:p>
            <a:r>
              <a:rPr lang="en-US" dirty="0" smtClean="0"/>
              <a:t>Delegates needed to create system of </a:t>
            </a:r>
            <a:r>
              <a:rPr lang="en-US" i="1" dirty="0" smtClean="0"/>
              <a:t>balanced</a:t>
            </a:r>
            <a:r>
              <a:rPr lang="en-US" dirty="0" smtClean="0"/>
              <a:t> powers (checks &amp; balances)</a:t>
            </a:r>
          </a:p>
          <a:p>
            <a:endParaRPr lang="en-US" dirty="0" smtClean="0"/>
          </a:p>
        </p:txBody>
      </p:sp>
      <p:sp>
        <p:nvSpPr>
          <p:cNvPr id="3" name="Title 2"/>
          <p:cNvSpPr>
            <a:spLocks noGrp="1"/>
          </p:cNvSpPr>
          <p:nvPr>
            <p:ph type="title"/>
          </p:nvPr>
        </p:nvSpPr>
        <p:spPr/>
        <p:txBody>
          <a:bodyPr>
            <a:normAutofit fontScale="90000"/>
          </a:bodyPr>
          <a:lstStyle/>
          <a:p>
            <a:r>
              <a:rPr lang="en-US" dirty="0" smtClean="0"/>
              <a:t>Balance of Power Among the Branches of Government</a:t>
            </a: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6705600" y="3352800"/>
            <a:ext cx="1905000" cy="1905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8610600" cy="4525963"/>
          </a:xfrm>
        </p:spPr>
        <p:txBody>
          <a:bodyPr>
            <a:normAutofit/>
          </a:bodyPr>
          <a:lstStyle/>
          <a:p>
            <a:r>
              <a:rPr lang="en-US" dirty="0" smtClean="0"/>
              <a:t>Congress should be a deliberative body</a:t>
            </a:r>
          </a:p>
          <a:p>
            <a:pPr lvl="1"/>
            <a:r>
              <a:rPr lang="en-US" dirty="0" smtClean="0"/>
              <a:t>Thorough debate, no hasty decisions</a:t>
            </a:r>
          </a:p>
          <a:p>
            <a:r>
              <a:rPr lang="en-US" dirty="0" smtClean="0"/>
              <a:t>Bicameral legislature makes law passage difficult </a:t>
            </a:r>
          </a:p>
          <a:p>
            <a:pPr>
              <a:buNone/>
            </a:pPr>
            <a:r>
              <a:rPr lang="en-US" dirty="0" smtClean="0"/>
              <a:t>   (on purpose)</a:t>
            </a:r>
          </a:p>
          <a:p>
            <a:pPr lvl="1"/>
            <a:r>
              <a:rPr lang="en-US" dirty="0" smtClean="0"/>
              <a:t>Delegates felt power to make laws greatest power</a:t>
            </a:r>
          </a:p>
          <a:p>
            <a:r>
              <a:rPr lang="en-US" dirty="0" smtClean="0"/>
              <a:t>Enumerated Powers are specifically listed</a:t>
            </a:r>
          </a:p>
          <a:p>
            <a:r>
              <a:rPr lang="en-US" dirty="0" smtClean="0"/>
              <a:t>Congress also granted powers Necessary &amp; Proper</a:t>
            </a:r>
          </a:p>
          <a:p>
            <a:endParaRPr lang="en-US" dirty="0"/>
          </a:p>
        </p:txBody>
      </p:sp>
      <p:sp>
        <p:nvSpPr>
          <p:cNvPr id="3" name="Title 2"/>
          <p:cNvSpPr>
            <a:spLocks noGrp="1"/>
          </p:cNvSpPr>
          <p:nvPr>
            <p:ph type="title"/>
          </p:nvPr>
        </p:nvSpPr>
        <p:spPr/>
        <p:txBody>
          <a:bodyPr>
            <a:normAutofit fontScale="90000"/>
          </a:bodyPr>
          <a:lstStyle/>
          <a:p>
            <a:r>
              <a:rPr lang="en-US" dirty="0" smtClean="0"/>
              <a:t>Legislative Power &amp; Organization</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After independence, the colonists first form of  government, the Articles of Confederation, proved inadequate.</a:t>
            </a:r>
          </a:p>
          <a:p>
            <a:endParaRPr lang="en-US" dirty="0" smtClean="0"/>
          </a:p>
          <a:p>
            <a:r>
              <a:rPr lang="en-US" dirty="0" smtClean="0"/>
              <a:t>Fifty-five men, the Framers, met to create the US Constitution, during which they debated the most basic ideas about political life and government institutions. </a:t>
            </a:r>
          </a:p>
          <a:p>
            <a:endParaRPr lang="en-US" dirty="0" smtClean="0"/>
          </a:p>
          <a:p>
            <a:r>
              <a:rPr lang="en-US" dirty="0" smtClean="0"/>
              <a:t>In this unit, you will learn </a:t>
            </a:r>
          </a:p>
          <a:p>
            <a:pPr lvl="1"/>
            <a:r>
              <a:rPr lang="en-US" dirty="0" smtClean="0"/>
              <a:t>Why the Articles of Confederation were replaced</a:t>
            </a:r>
          </a:p>
          <a:p>
            <a:pPr lvl="1"/>
            <a:r>
              <a:rPr lang="en-US" dirty="0" smtClean="0"/>
              <a:t>Why the Constitution was created as it was</a:t>
            </a:r>
          </a:p>
          <a:p>
            <a:pPr lvl="1"/>
            <a:r>
              <a:rPr lang="en-US" smtClean="0"/>
              <a:t>How </a:t>
            </a:r>
            <a:r>
              <a:rPr lang="en-US" dirty="0" smtClean="0"/>
              <a:t>the debates over ratification raised issues debated to this day.  </a:t>
            </a:r>
            <a:endParaRPr lang="en-US" dirty="0"/>
          </a:p>
        </p:txBody>
      </p:sp>
      <p:sp>
        <p:nvSpPr>
          <p:cNvPr id="2" name="Title 1"/>
          <p:cNvSpPr>
            <a:spLocks noGrp="1"/>
          </p:cNvSpPr>
          <p:nvPr>
            <p:ph type="title"/>
          </p:nvPr>
        </p:nvSpPr>
        <p:spPr/>
        <p:txBody>
          <a:bodyPr/>
          <a:lstStyle/>
          <a:p>
            <a:r>
              <a:rPr lang="en-US" dirty="0" smtClean="0"/>
              <a:t>Unit 2 Purpose</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19200"/>
            <a:ext cx="6934200" cy="5105400"/>
          </a:xfrm>
        </p:spPr>
        <p:txBody>
          <a:bodyPr>
            <a:normAutofit/>
          </a:bodyPr>
          <a:lstStyle/>
          <a:p>
            <a:r>
              <a:rPr lang="en-US" dirty="0" smtClean="0"/>
              <a:t>Executive needed “energy” to act quickly when necessary for</a:t>
            </a:r>
          </a:p>
          <a:p>
            <a:pPr lvl="1"/>
            <a:r>
              <a:rPr lang="en-US" dirty="0" smtClean="0"/>
              <a:t>Common defense</a:t>
            </a:r>
          </a:p>
          <a:p>
            <a:pPr lvl="1"/>
            <a:r>
              <a:rPr lang="en-US" dirty="0" smtClean="0"/>
              <a:t>Preserve public peace</a:t>
            </a:r>
          </a:p>
          <a:p>
            <a:pPr lvl="1"/>
            <a:r>
              <a:rPr lang="en-US" dirty="0" smtClean="0"/>
              <a:t>International relations</a:t>
            </a:r>
            <a:endParaRPr lang="en-US" dirty="0"/>
          </a:p>
          <a:p>
            <a:r>
              <a:rPr lang="en-US" dirty="0" smtClean="0"/>
              <a:t>Must be strong enough to </a:t>
            </a:r>
          </a:p>
          <a:p>
            <a:pPr>
              <a:buNone/>
            </a:pPr>
            <a:r>
              <a:rPr lang="en-US" dirty="0" smtClean="0"/>
              <a:t>  check power of legislature,</a:t>
            </a:r>
          </a:p>
          <a:p>
            <a:pPr>
              <a:buNone/>
            </a:pPr>
            <a:r>
              <a:rPr lang="en-US" dirty="0" smtClean="0"/>
              <a:t>   but can not endanger republic</a:t>
            </a:r>
          </a:p>
          <a:p>
            <a:r>
              <a:rPr lang="en-US" dirty="0" smtClean="0"/>
              <a:t>A single chief executive needed, 4-yr term</a:t>
            </a:r>
          </a:p>
          <a:p>
            <a:r>
              <a:rPr lang="en-US" dirty="0" smtClean="0"/>
              <a:t>No limit set for reelection</a:t>
            </a:r>
          </a:p>
          <a:p>
            <a:endParaRPr lang="en-US" dirty="0" smtClean="0"/>
          </a:p>
          <a:p>
            <a:endParaRPr lang="en-US" dirty="0" smtClean="0"/>
          </a:p>
        </p:txBody>
      </p:sp>
      <p:sp>
        <p:nvSpPr>
          <p:cNvPr id="3" name="Title 2"/>
          <p:cNvSpPr>
            <a:spLocks noGrp="1"/>
          </p:cNvSpPr>
          <p:nvPr>
            <p:ph type="title"/>
          </p:nvPr>
        </p:nvSpPr>
        <p:spPr>
          <a:xfrm>
            <a:off x="0" y="-152400"/>
            <a:ext cx="8229600" cy="1143000"/>
          </a:xfrm>
        </p:spPr>
        <p:txBody>
          <a:bodyPr>
            <a:normAutofit fontScale="90000"/>
          </a:bodyPr>
          <a:lstStyle/>
          <a:p>
            <a:r>
              <a:rPr lang="en-US" dirty="0" smtClean="0"/>
              <a:t>Executive Powers &amp; Organization</a:t>
            </a:r>
            <a:endParaRPr lang="en-US" dirty="0"/>
          </a:p>
        </p:txBody>
      </p:sp>
      <p:pic>
        <p:nvPicPr>
          <p:cNvPr id="32770" name="Picture 2" descr="http://www.digitaldocsinabox.org/images/PresidentialInaugurations/images/Washinton%20Oath%20of%20Office.gif"/>
          <p:cNvPicPr>
            <a:picLocks noChangeAspect="1" noChangeArrowheads="1"/>
          </p:cNvPicPr>
          <p:nvPr/>
        </p:nvPicPr>
        <p:blipFill>
          <a:blip r:embed="rId2" cstate="print"/>
          <a:srcRect/>
          <a:stretch>
            <a:fillRect/>
          </a:stretch>
        </p:blipFill>
        <p:spPr bwMode="auto">
          <a:xfrm>
            <a:off x="5638800" y="1752600"/>
            <a:ext cx="3304182" cy="2819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43000"/>
            <a:ext cx="8991600" cy="4648200"/>
          </a:xfrm>
        </p:spPr>
        <p:txBody>
          <a:bodyPr>
            <a:normAutofit lnSpcReduction="10000"/>
          </a:bodyPr>
          <a:lstStyle/>
          <a:p>
            <a:r>
              <a:rPr lang="en-US" dirty="0" smtClean="0"/>
              <a:t>Delegates reject idea of direct election</a:t>
            </a:r>
          </a:p>
          <a:p>
            <a:pPr lvl="1"/>
            <a:r>
              <a:rPr lang="en-US" dirty="0" smtClean="0"/>
              <a:t>Citizens of large country would “not know” best candidates</a:t>
            </a:r>
          </a:p>
          <a:p>
            <a:r>
              <a:rPr lang="en-US" dirty="0" smtClean="0"/>
              <a:t>Other felt Indirect elections would be corrupt</a:t>
            </a:r>
          </a:p>
          <a:p>
            <a:r>
              <a:rPr lang="en-US" dirty="0" smtClean="0"/>
              <a:t>Instead, Electoral College proposed</a:t>
            </a:r>
          </a:p>
          <a:p>
            <a:pPr lvl="1"/>
            <a:r>
              <a:rPr lang="en-US" dirty="0" smtClean="0"/>
              <a:t>Organized every 4 years, then dissolved</a:t>
            </a:r>
          </a:p>
          <a:p>
            <a:pPr lvl="1"/>
            <a:r>
              <a:rPr lang="en-US" dirty="0" smtClean="0"/>
              <a:t>Each state selects electors, number based on total members in Congress</a:t>
            </a:r>
          </a:p>
          <a:p>
            <a:pPr lvl="1"/>
            <a:r>
              <a:rPr lang="en-US" dirty="0" smtClean="0"/>
              <a:t>Electors voted for two people (at least one outside home state)</a:t>
            </a:r>
          </a:p>
          <a:p>
            <a:pPr lvl="1"/>
            <a:r>
              <a:rPr lang="en-US" dirty="0" smtClean="0"/>
              <a:t>Majority wins presidency, 2</a:t>
            </a:r>
            <a:r>
              <a:rPr lang="en-US" baseline="30000" dirty="0" smtClean="0"/>
              <a:t>nd</a:t>
            </a:r>
            <a:r>
              <a:rPr lang="en-US" dirty="0" smtClean="0"/>
              <a:t> becomes VP</a:t>
            </a:r>
          </a:p>
          <a:p>
            <a:pPr lvl="1"/>
            <a:r>
              <a:rPr lang="en-US" dirty="0" smtClean="0"/>
              <a:t>If tie, House selects with majority vote</a:t>
            </a:r>
            <a:endParaRPr lang="en-US" dirty="0"/>
          </a:p>
        </p:txBody>
      </p:sp>
      <p:sp>
        <p:nvSpPr>
          <p:cNvPr id="3" name="Title 2"/>
          <p:cNvSpPr>
            <a:spLocks noGrp="1"/>
          </p:cNvSpPr>
          <p:nvPr>
            <p:ph type="title"/>
          </p:nvPr>
        </p:nvSpPr>
        <p:spPr>
          <a:xfrm>
            <a:off x="0" y="0"/>
            <a:ext cx="8229600" cy="1143000"/>
          </a:xfrm>
        </p:spPr>
        <p:txBody>
          <a:bodyPr/>
          <a:lstStyle/>
          <a:p>
            <a:r>
              <a:rPr lang="en-US" dirty="0" smtClean="0"/>
              <a:t>Presidential Selection</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8686800" cy="4525963"/>
          </a:xfrm>
        </p:spPr>
        <p:txBody>
          <a:bodyPr/>
          <a:lstStyle/>
          <a:p>
            <a:r>
              <a:rPr lang="en-US" dirty="0" smtClean="0"/>
              <a:t>Judges chosen by President, confirmed by Senate</a:t>
            </a:r>
          </a:p>
          <a:p>
            <a:r>
              <a:rPr lang="en-US" dirty="0" smtClean="0"/>
              <a:t>Supreme Court is head of judiciary</a:t>
            </a:r>
          </a:p>
          <a:p>
            <a:r>
              <a:rPr lang="en-US" dirty="0" smtClean="0"/>
              <a:t>Judges independent of politics</a:t>
            </a:r>
          </a:p>
          <a:p>
            <a:r>
              <a:rPr lang="en-US" dirty="0" smtClean="0"/>
              <a:t>Cannot be removed unless accused &amp; convicted of high crimes</a:t>
            </a:r>
          </a:p>
          <a:p>
            <a:endParaRPr lang="en-US" dirty="0"/>
          </a:p>
        </p:txBody>
      </p:sp>
      <p:sp>
        <p:nvSpPr>
          <p:cNvPr id="3" name="Title 2"/>
          <p:cNvSpPr>
            <a:spLocks noGrp="1"/>
          </p:cNvSpPr>
          <p:nvPr>
            <p:ph type="title"/>
          </p:nvPr>
        </p:nvSpPr>
        <p:spPr/>
        <p:txBody>
          <a:bodyPr/>
          <a:lstStyle/>
          <a:p>
            <a:r>
              <a:rPr lang="en-US" dirty="0" smtClean="0"/>
              <a:t>Judicial Power &amp; Organization</a:t>
            </a:r>
            <a:endParaRPr lang="en-US" dirty="0"/>
          </a:p>
        </p:txBody>
      </p:sp>
      <p:pic>
        <p:nvPicPr>
          <p:cNvPr id="30722" name="Picture 2" descr="http://t3.gstatic.com/images?q=tbn:ANd9GcSEq6-jMLUxIM78Lj8u1x7zv6JDkQmHPV-ma03ReJ0vnRIZoug&amp;t=1&amp;usg=__yJvT8PkecwcnTvVRXnVRZnOeP5E="/>
          <p:cNvPicPr>
            <a:picLocks noChangeAspect="1" noChangeArrowheads="1"/>
          </p:cNvPicPr>
          <p:nvPr/>
        </p:nvPicPr>
        <p:blipFill>
          <a:blip r:embed="rId2" cstate="print"/>
          <a:srcRect/>
          <a:stretch>
            <a:fillRect/>
          </a:stretch>
        </p:blipFill>
        <p:spPr bwMode="auto">
          <a:xfrm>
            <a:off x="3886200" y="3657600"/>
            <a:ext cx="4038600" cy="302505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6324601" y="152399"/>
            <a:ext cx="2819400" cy="3108569"/>
          </a:xfrm>
          <a:prstGeom prst="rect">
            <a:avLst/>
          </a:prstGeom>
          <a:noFill/>
          <a:ln w="9525">
            <a:noFill/>
            <a:miter lim="800000"/>
            <a:headEnd/>
            <a:tailEnd/>
          </a:ln>
          <a:effectLst/>
        </p:spPr>
      </p:pic>
      <p:sp>
        <p:nvSpPr>
          <p:cNvPr id="2" name="Content Placeholder 1"/>
          <p:cNvSpPr>
            <a:spLocks noGrp="1"/>
          </p:cNvSpPr>
          <p:nvPr>
            <p:ph idx="1"/>
          </p:nvPr>
        </p:nvSpPr>
        <p:spPr>
          <a:xfrm>
            <a:off x="0" y="1066800"/>
            <a:ext cx="9144000" cy="5486400"/>
          </a:xfrm>
        </p:spPr>
        <p:txBody>
          <a:bodyPr>
            <a:normAutofit fontScale="92500" lnSpcReduction="20000"/>
          </a:bodyPr>
          <a:lstStyle/>
          <a:p>
            <a:r>
              <a:rPr lang="en-US" dirty="0" smtClean="0"/>
              <a:t>Veto</a:t>
            </a:r>
          </a:p>
          <a:p>
            <a:pPr lvl="1"/>
            <a:r>
              <a:rPr lang="en-US" dirty="0" smtClean="0"/>
              <a:t>President can veto bill passed in Congress</a:t>
            </a:r>
          </a:p>
          <a:p>
            <a:pPr lvl="1"/>
            <a:r>
              <a:rPr lang="en-US" dirty="0" smtClean="0"/>
              <a:t>Congress can override veto with 2/3 vote</a:t>
            </a:r>
          </a:p>
          <a:p>
            <a:r>
              <a:rPr lang="en-US" dirty="0" smtClean="0"/>
              <a:t>Appointment</a:t>
            </a:r>
          </a:p>
          <a:p>
            <a:pPr lvl="1"/>
            <a:r>
              <a:rPr lang="en-US" dirty="0" smtClean="0"/>
              <a:t>President nominates, Senate must approve</a:t>
            </a:r>
          </a:p>
          <a:p>
            <a:r>
              <a:rPr lang="en-US" dirty="0" smtClean="0"/>
              <a:t>Treaties</a:t>
            </a:r>
          </a:p>
          <a:p>
            <a:pPr lvl="1"/>
            <a:r>
              <a:rPr lang="en-US" dirty="0" smtClean="0"/>
              <a:t>President negotiates, Senate approves (2/3 vote)</a:t>
            </a:r>
          </a:p>
          <a:p>
            <a:r>
              <a:rPr lang="en-US" dirty="0" smtClean="0"/>
              <a:t>War</a:t>
            </a:r>
          </a:p>
          <a:p>
            <a:pPr lvl="1"/>
            <a:r>
              <a:rPr lang="en-US" dirty="0" smtClean="0"/>
              <a:t>President is commander in chief, Congress declares war &amp; controls $$$</a:t>
            </a:r>
          </a:p>
          <a:p>
            <a:r>
              <a:rPr lang="en-US" dirty="0" smtClean="0"/>
              <a:t>Impeachment</a:t>
            </a:r>
          </a:p>
          <a:p>
            <a:pPr lvl="1"/>
            <a:r>
              <a:rPr lang="en-US" dirty="0" smtClean="0"/>
              <a:t>Congress can remove executive or judicial branch members if they commit high crimes</a:t>
            </a:r>
          </a:p>
          <a:p>
            <a:r>
              <a:rPr lang="en-US" dirty="0" smtClean="0"/>
              <a:t>Judicial Review</a:t>
            </a:r>
          </a:p>
          <a:p>
            <a:pPr lvl="1"/>
            <a:r>
              <a:rPr lang="en-US" dirty="0" smtClean="0"/>
              <a:t>Judicial branch (eventually) can determine whether acts of Congress are Constitutional</a:t>
            </a:r>
          </a:p>
          <a:p>
            <a:endParaRPr lang="en-US" dirty="0"/>
          </a:p>
        </p:txBody>
      </p:sp>
      <p:sp>
        <p:nvSpPr>
          <p:cNvPr id="3" name="Title 2"/>
          <p:cNvSpPr>
            <a:spLocks noGrp="1"/>
          </p:cNvSpPr>
          <p:nvPr>
            <p:ph type="title"/>
          </p:nvPr>
        </p:nvSpPr>
        <p:spPr>
          <a:xfrm>
            <a:off x="0" y="0"/>
            <a:ext cx="8229600" cy="1143000"/>
          </a:xfrm>
        </p:spPr>
        <p:txBody>
          <a:bodyPr/>
          <a:lstStyle/>
          <a:p>
            <a:r>
              <a:rPr lang="en-US" dirty="0" smtClean="0"/>
              <a:t>Division of Power</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3048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12</a:t>
            </a:r>
            <a:r>
              <a:rPr lang="en-US" sz="4000" dirty="0" smtClean="0"/>
              <a:t>:    </a:t>
            </a:r>
          </a:p>
          <a:p>
            <a:pPr lvl="0" algn="ctr"/>
            <a:r>
              <a:rPr lang="en-US" sz="4000" dirty="0" smtClean="0"/>
              <a:t>How Did the Delegates Distribute Powers between National and State Governments?</a:t>
            </a:r>
          </a:p>
          <a:p>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4267200" y="-69987"/>
            <a:ext cx="4876800" cy="69279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relationship between national and state powers was at the core of the first Convention debates.</a:t>
            </a:r>
          </a:p>
          <a:p>
            <a:r>
              <a:rPr lang="en-US" dirty="0" smtClean="0"/>
              <a:t>The delegates eventually worked out a series of regulations &amp; compromises that defined what national and state government could and could not do.</a:t>
            </a:r>
          </a:p>
          <a:p>
            <a:r>
              <a:rPr lang="en-US" dirty="0" smtClean="0"/>
              <a:t>Several compromises involved slavery, the most divisive issue among states.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smtClean="0"/>
              <a:t>Describe the major powers and limits on the national government, powers specifically left to states, and prohibitions the Constitution placed on states. </a:t>
            </a:r>
          </a:p>
          <a:p>
            <a:r>
              <a:rPr lang="en-US" i="1" dirty="0" smtClean="0"/>
              <a:t>Explain how the Constitution did and did not address slavery and other unresolved issues. </a:t>
            </a:r>
          </a:p>
          <a:p>
            <a:r>
              <a:rPr lang="en-US" i="1" dirty="0" smtClean="0"/>
              <a:t>Evaluate, take, and defend positions on how limited government in the US protects individual rights and promotes the common good and on issues involving slavery. </a:t>
            </a:r>
            <a:endParaRPr lang="en-US" i="1"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9067800" cy="5334000"/>
          </a:xfrm>
        </p:spPr>
        <p:txBody>
          <a:bodyPr>
            <a:normAutofit fontScale="85000" lnSpcReduction="20000"/>
          </a:bodyPr>
          <a:lstStyle/>
          <a:p>
            <a:r>
              <a:rPr lang="en-US" b="1" i="1" dirty="0" smtClean="0">
                <a:solidFill>
                  <a:schemeClr val="tx2">
                    <a:lumMod val="75000"/>
                  </a:schemeClr>
                </a:solidFill>
              </a:rPr>
              <a:t>ex post facto</a:t>
            </a:r>
            <a:r>
              <a:rPr lang="en-US" b="1" dirty="0" smtClean="0">
                <a:solidFill>
                  <a:schemeClr val="tx2">
                    <a:lumMod val="75000"/>
                  </a:schemeClr>
                </a:solidFill>
              </a:rPr>
              <a:t> law</a:t>
            </a:r>
            <a:r>
              <a:rPr lang="en-US" dirty="0" smtClean="0">
                <a:solidFill>
                  <a:schemeClr val="tx2">
                    <a:lumMod val="75000"/>
                  </a:schemeClr>
                </a:solidFill>
              </a:rPr>
              <a:t> </a:t>
            </a:r>
          </a:p>
          <a:p>
            <a:pPr lvl="1"/>
            <a:r>
              <a:rPr lang="en-US" dirty="0" smtClean="0">
                <a:solidFill>
                  <a:schemeClr val="tx2">
                    <a:lumMod val="75000"/>
                  </a:schemeClr>
                </a:solidFill>
              </a:rPr>
              <a:t>A law that criminalizes an act that was not a crime when committed, that increases the penalty for a crime after it was committed, or that changes the rules of evidence to make conviction easier. </a:t>
            </a:r>
            <a:r>
              <a:rPr lang="en-US" i="1" dirty="0" smtClean="0">
                <a:solidFill>
                  <a:schemeClr val="tx2">
                    <a:lumMod val="75000"/>
                  </a:schemeClr>
                </a:solidFill>
              </a:rPr>
              <a:t>Ex post facto</a:t>
            </a:r>
            <a:r>
              <a:rPr lang="en-US" dirty="0" smtClean="0">
                <a:solidFill>
                  <a:schemeClr val="tx2">
                    <a:lumMod val="75000"/>
                  </a:schemeClr>
                </a:solidFill>
              </a:rPr>
              <a:t> laws are forbidden by Article I of the Constitution. </a:t>
            </a:r>
          </a:p>
          <a:p>
            <a:r>
              <a:rPr lang="en-US" b="1" dirty="0" smtClean="0">
                <a:solidFill>
                  <a:schemeClr val="tx2">
                    <a:lumMod val="75000"/>
                  </a:schemeClr>
                </a:solidFill>
              </a:rPr>
              <a:t>bill of attainder</a:t>
            </a:r>
            <a:r>
              <a:rPr lang="en-US" dirty="0" smtClean="0">
                <a:solidFill>
                  <a:schemeClr val="tx2">
                    <a:lumMod val="75000"/>
                  </a:schemeClr>
                </a:solidFill>
              </a:rPr>
              <a:t> </a:t>
            </a:r>
          </a:p>
          <a:p>
            <a:pPr lvl="1"/>
            <a:r>
              <a:rPr lang="en-US" dirty="0" smtClean="0">
                <a:solidFill>
                  <a:schemeClr val="tx2">
                    <a:lumMod val="75000"/>
                  </a:schemeClr>
                </a:solidFill>
              </a:rPr>
              <a:t>An act of the legislature that inflicts punishment on an individual or group without a judicial trial. </a:t>
            </a:r>
          </a:p>
          <a:p>
            <a:r>
              <a:rPr lang="en-US" b="1" dirty="0" smtClean="0">
                <a:solidFill>
                  <a:schemeClr val="tx2">
                    <a:lumMod val="75000"/>
                  </a:schemeClr>
                </a:solidFill>
              </a:rPr>
              <a:t>secede</a:t>
            </a:r>
            <a:r>
              <a:rPr lang="en-US" dirty="0" smtClean="0">
                <a:solidFill>
                  <a:schemeClr val="tx2">
                    <a:lumMod val="75000"/>
                  </a:schemeClr>
                </a:solidFill>
              </a:rPr>
              <a:t> </a:t>
            </a:r>
          </a:p>
          <a:p>
            <a:pPr lvl="1"/>
            <a:r>
              <a:rPr lang="en-US" dirty="0" smtClean="0">
                <a:solidFill>
                  <a:schemeClr val="tx2">
                    <a:lumMod val="75000"/>
                  </a:schemeClr>
                </a:solidFill>
              </a:rPr>
              <a:t>Formal withdrawal by a constituent member from an alliance, federation, or association. </a:t>
            </a:r>
          </a:p>
          <a:p>
            <a:r>
              <a:rPr lang="en-US" b="1" dirty="0" smtClean="0">
                <a:solidFill>
                  <a:schemeClr val="tx2">
                    <a:lumMod val="75000"/>
                  </a:schemeClr>
                </a:solidFill>
              </a:rPr>
              <a:t>supremacy clause</a:t>
            </a:r>
            <a:r>
              <a:rPr lang="en-US" dirty="0" smtClean="0">
                <a:solidFill>
                  <a:schemeClr val="tx2">
                    <a:lumMod val="75000"/>
                  </a:schemeClr>
                </a:solidFill>
              </a:rPr>
              <a:t> </a:t>
            </a:r>
          </a:p>
          <a:p>
            <a:pPr lvl="1"/>
            <a:r>
              <a:rPr lang="en-US" dirty="0" smtClean="0">
                <a:solidFill>
                  <a:schemeClr val="tx2">
                    <a:lumMod val="75000"/>
                  </a:schemeClr>
                </a:solidFill>
              </a:rPr>
              <a:t>Article VI, Section 2 of the Constitution, which states that the U.S. Constitution, laws passed by Congress, and treaties of the United States "shall be the supreme Law of the Land" and binding on the states. </a:t>
            </a:r>
          </a:p>
          <a:p>
            <a:r>
              <a:rPr lang="en-US" b="1" dirty="0" smtClean="0">
                <a:solidFill>
                  <a:schemeClr val="tx2">
                    <a:lumMod val="75000"/>
                  </a:schemeClr>
                </a:solidFill>
              </a:rPr>
              <a:t>tariff</a:t>
            </a:r>
            <a:r>
              <a:rPr lang="en-US" dirty="0" smtClean="0">
                <a:solidFill>
                  <a:schemeClr val="tx2">
                    <a:lumMod val="75000"/>
                  </a:schemeClr>
                </a:solidFill>
              </a:rPr>
              <a:t> </a:t>
            </a:r>
          </a:p>
          <a:p>
            <a:pPr lvl="1"/>
            <a:r>
              <a:rPr lang="en-US" dirty="0" smtClean="0">
                <a:solidFill>
                  <a:schemeClr val="tx2">
                    <a:lumMod val="75000"/>
                  </a:schemeClr>
                </a:solidFill>
              </a:rPr>
              <a:t>A tax on imported or exported goods. Also known as a duty. </a:t>
            </a:r>
          </a:p>
          <a:p>
            <a:pPr>
              <a:buNone/>
            </a:pPr>
            <a:endParaRPr lang="en-US" dirty="0" smtClean="0">
              <a:solidFill>
                <a:schemeClr val="tx2">
                  <a:lumMod val="75000"/>
                </a:schemeClr>
              </a:solidFill>
            </a:endParaRPr>
          </a:p>
          <a:p>
            <a:endParaRPr lang="en-US" dirty="0">
              <a:solidFill>
                <a:schemeClr val="tx2">
                  <a:lumMod val="75000"/>
                </a:schemeClr>
              </a:solidFill>
            </a:endParaRPr>
          </a:p>
        </p:txBody>
      </p:sp>
      <p:sp>
        <p:nvSpPr>
          <p:cNvPr id="3" name="Title 2"/>
          <p:cNvSpPr>
            <a:spLocks noGrp="1"/>
          </p:cNvSpPr>
          <p:nvPr>
            <p:ph type="title"/>
          </p:nvPr>
        </p:nvSpPr>
        <p:spPr>
          <a:xfrm>
            <a:off x="0" y="0"/>
            <a:ext cx="8229600" cy="1143000"/>
          </a:xfrm>
        </p:spPr>
        <p:txBody>
          <a:bodyPr/>
          <a:lstStyle/>
          <a:p>
            <a:r>
              <a:rPr lang="en-US" dirty="0" smtClean="0"/>
              <a:t>Terms to Know</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7239000" cy="5486400"/>
          </a:xfrm>
        </p:spPr>
        <p:txBody>
          <a:bodyPr/>
          <a:lstStyle/>
          <a:p>
            <a:r>
              <a:rPr lang="en-US" dirty="0" smtClean="0"/>
              <a:t>Powers given to national </a:t>
            </a:r>
            <a:r>
              <a:rPr lang="en-US" dirty="0" err="1" smtClean="0"/>
              <a:t>gov’t</a:t>
            </a:r>
            <a:r>
              <a:rPr lang="en-US" dirty="0" smtClean="0"/>
              <a:t> over states:</a:t>
            </a:r>
          </a:p>
          <a:p>
            <a:pPr lvl="1"/>
            <a:r>
              <a:rPr lang="en-US" dirty="0" smtClean="0"/>
              <a:t>Make or change state election laws </a:t>
            </a:r>
          </a:p>
          <a:p>
            <a:pPr lvl="1"/>
            <a:r>
              <a:rPr lang="en-US" dirty="0" smtClean="0"/>
              <a:t>Call state militias into national service</a:t>
            </a:r>
          </a:p>
          <a:p>
            <a:pPr lvl="1"/>
            <a:r>
              <a:rPr lang="en-US" dirty="0" smtClean="0"/>
              <a:t>Create new states</a:t>
            </a:r>
          </a:p>
          <a:p>
            <a:pPr lvl="1"/>
            <a:r>
              <a:rPr lang="en-US" dirty="0" smtClean="0"/>
              <a:t>Guarantee each state a “republican for of </a:t>
            </a:r>
            <a:r>
              <a:rPr lang="en-US" dirty="0" err="1" smtClean="0"/>
              <a:t>gov’t</a:t>
            </a:r>
            <a:r>
              <a:rPr lang="en-US" dirty="0" smtClean="0"/>
              <a:t>”</a:t>
            </a:r>
          </a:p>
          <a:p>
            <a:pPr lvl="1"/>
            <a:r>
              <a:rPr lang="en-US" dirty="0" smtClean="0"/>
              <a:t>Protect states from invasion or domestic violence</a:t>
            </a:r>
          </a:p>
          <a:p>
            <a:pPr lvl="1"/>
            <a:r>
              <a:rPr lang="en-US" dirty="0" smtClean="0"/>
              <a:t>Constitution &amp; laws / treaties made by Congress are supreme law of the land (Supremacy Clause)</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National Government’s Powers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641039" y="1676400"/>
            <a:ext cx="2502961" cy="3124200"/>
          </a:xfrm>
          <a:prstGeom prst="rect">
            <a:avLst/>
          </a:prstGeom>
          <a:ln>
            <a:noFill/>
          </a:ln>
          <a:effectLst>
            <a:softEdge rad="112500"/>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915400" cy="5257800"/>
          </a:xfrm>
        </p:spPr>
        <p:txBody>
          <a:bodyPr>
            <a:normAutofit/>
          </a:bodyPr>
          <a:lstStyle/>
          <a:p>
            <a:r>
              <a:rPr lang="en-US" dirty="0" smtClean="0"/>
              <a:t>These provisions protected individual rights</a:t>
            </a:r>
          </a:p>
          <a:p>
            <a:pPr lvl="1"/>
            <a:r>
              <a:rPr lang="en-US" dirty="0" smtClean="0"/>
              <a:t>Cannot suspend habeas corpus</a:t>
            </a:r>
          </a:p>
          <a:p>
            <a:pPr lvl="1"/>
            <a:r>
              <a:rPr lang="en-US" dirty="0" smtClean="0"/>
              <a:t>Cannot pass </a:t>
            </a:r>
            <a:r>
              <a:rPr lang="en-US" i="1" dirty="0" smtClean="0"/>
              <a:t>ex post facto </a:t>
            </a:r>
            <a:r>
              <a:rPr lang="en-US" dirty="0" smtClean="0"/>
              <a:t>laws or</a:t>
            </a:r>
            <a:r>
              <a:rPr lang="en-US" i="1" dirty="0" smtClean="0"/>
              <a:t> bills of attainder</a:t>
            </a:r>
          </a:p>
          <a:p>
            <a:pPr lvl="1"/>
            <a:r>
              <a:rPr lang="en-US" dirty="0" smtClean="0"/>
              <a:t>Cannot suspend trial by jury in criminal cases</a:t>
            </a:r>
          </a:p>
          <a:p>
            <a:pPr lvl="1"/>
            <a:r>
              <a:rPr lang="en-US" dirty="0" smtClean="0"/>
              <a:t>Cannot modify definition of treason</a:t>
            </a:r>
          </a:p>
          <a:p>
            <a:r>
              <a:rPr lang="en-US" dirty="0" smtClean="0"/>
              <a:t>The following protect rights of public officials</a:t>
            </a:r>
          </a:p>
          <a:p>
            <a:pPr lvl="1"/>
            <a:r>
              <a:rPr lang="en-US" dirty="0" smtClean="0"/>
              <a:t>Members of Congress cannot be arrested during session unless a major crime</a:t>
            </a:r>
          </a:p>
          <a:p>
            <a:pPr lvl="1"/>
            <a:r>
              <a:rPr lang="en-US" dirty="0" smtClean="0"/>
              <a:t>No religious tests for public office</a:t>
            </a:r>
          </a:p>
          <a:p>
            <a:pPr lvl="1"/>
            <a:r>
              <a:rPr lang="en-US" dirty="0" smtClean="0"/>
              <a:t>Impeachment clauses protect right to a fair trial</a:t>
            </a:r>
          </a:p>
          <a:p>
            <a:pPr lvl="1"/>
            <a:r>
              <a:rPr lang="en-US" dirty="0" err="1" smtClean="0"/>
              <a:t>Gov’t</a:t>
            </a:r>
            <a:r>
              <a:rPr lang="en-US" dirty="0" smtClean="0"/>
              <a:t> cannot take money from treasury without an appropriation law</a:t>
            </a:r>
          </a:p>
        </p:txBody>
      </p:sp>
      <p:sp>
        <p:nvSpPr>
          <p:cNvPr id="3" name="Title 2"/>
          <p:cNvSpPr>
            <a:spLocks noGrp="1"/>
          </p:cNvSpPr>
          <p:nvPr>
            <p:ph type="title"/>
          </p:nvPr>
        </p:nvSpPr>
        <p:spPr>
          <a:xfrm>
            <a:off x="0" y="0"/>
            <a:ext cx="8229600" cy="1143000"/>
          </a:xfrm>
        </p:spPr>
        <p:txBody>
          <a:bodyPr>
            <a:normAutofit fontScale="90000"/>
          </a:bodyPr>
          <a:lstStyle/>
          <a:p>
            <a:r>
              <a:rPr lang="en-US" dirty="0" smtClean="0"/>
              <a:t>Limits on Power of National </a:t>
            </a:r>
            <a:r>
              <a:rPr lang="en-US" dirty="0" err="1" smtClean="0"/>
              <a:t>Gov’t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457200"/>
            <a:ext cx="4267200" cy="5293757"/>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8:</a:t>
            </a:r>
            <a:endParaRPr lang="en-US" sz="4000" dirty="0" smtClean="0"/>
          </a:p>
          <a:p>
            <a:pPr lvl="0" algn="ctr"/>
            <a:r>
              <a:rPr lang="en-US" sz="4000" i="1" dirty="0" smtClean="0"/>
              <a:t>What were the Articles of Confederation, and Why Did Some Founders Want to Change Them? </a:t>
            </a:r>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4648200" y="381000"/>
            <a:ext cx="4291142" cy="609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6477000" cy="4525963"/>
          </a:xfrm>
        </p:spPr>
        <p:txBody>
          <a:bodyPr>
            <a:normAutofit fontScale="92500"/>
          </a:bodyPr>
          <a:lstStyle/>
          <a:p>
            <a:r>
              <a:rPr lang="en-US" dirty="0" smtClean="0"/>
              <a:t>States cannot</a:t>
            </a:r>
          </a:p>
          <a:p>
            <a:pPr lvl="1"/>
            <a:r>
              <a:rPr lang="en-US" dirty="0" smtClean="0"/>
              <a:t>Coin their own money</a:t>
            </a:r>
          </a:p>
          <a:p>
            <a:pPr lvl="1"/>
            <a:r>
              <a:rPr lang="en-US" dirty="0" smtClean="0"/>
              <a:t>Pass laws that enable people to violate contracts</a:t>
            </a:r>
          </a:p>
          <a:p>
            <a:pPr lvl="1"/>
            <a:r>
              <a:rPr lang="en-US" dirty="0" smtClean="0"/>
              <a:t>Make ex post facto laws or bills of attainder</a:t>
            </a:r>
          </a:p>
          <a:p>
            <a:pPr lvl="1"/>
            <a:r>
              <a:rPr lang="en-US" dirty="0" smtClean="0"/>
              <a:t>Enter into foreign treaties or declare war</a:t>
            </a:r>
          </a:p>
          <a:p>
            <a:pPr lvl="1"/>
            <a:r>
              <a:rPr lang="en-US" dirty="0" smtClean="0"/>
              <a:t>Tax imports or exports</a:t>
            </a:r>
          </a:p>
          <a:p>
            <a:pPr lvl="1"/>
            <a:r>
              <a:rPr lang="en-US" dirty="0" smtClean="0"/>
              <a:t>Keep troops or ships of war in peace time</a:t>
            </a:r>
          </a:p>
          <a:p>
            <a:pPr lvl="1"/>
            <a:r>
              <a:rPr lang="en-US" dirty="0" smtClean="0"/>
              <a:t>No discrimination against citizens of other states</a:t>
            </a:r>
          </a:p>
          <a:p>
            <a:pPr lvl="1"/>
            <a:r>
              <a:rPr lang="en-US" dirty="0" smtClean="0"/>
              <a:t>Must return fugitives from other states</a:t>
            </a:r>
            <a:endParaRPr lang="en-US" dirty="0"/>
          </a:p>
        </p:txBody>
      </p:sp>
      <p:sp>
        <p:nvSpPr>
          <p:cNvPr id="3" name="Title 2"/>
          <p:cNvSpPr>
            <a:spLocks noGrp="1"/>
          </p:cNvSpPr>
          <p:nvPr>
            <p:ph type="title"/>
          </p:nvPr>
        </p:nvSpPr>
        <p:spPr/>
        <p:txBody>
          <a:bodyPr/>
          <a:lstStyle/>
          <a:p>
            <a:r>
              <a:rPr lang="en-US" dirty="0" smtClean="0"/>
              <a:t>Limits on Power of State </a:t>
            </a:r>
            <a:r>
              <a:rPr lang="en-US" dirty="0" err="1" smtClean="0"/>
              <a:t>Gov’ts</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6477000" y="3962400"/>
            <a:ext cx="2054942" cy="28956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6248400" y="1142999"/>
            <a:ext cx="2514600" cy="2712377"/>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1"/>
            <a:ext cx="8610600" cy="2057399"/>
          </a:xfrm>
        </p:spPr>
        <p:txBody>
          <a:bodyPr>
            <a:normAutofit lnSpcReduction="10000"/>
          </a:bodyPr>
          <a:lstStyle/>
          <a:p>
            <a:r>
              <a:rPr lang="en-US" dirty="0" smtClean="0"/>
              <a:t>Many delegates were opposed to slavery, kept terms out of Constitution (but protected institution)</a:t>
            </a:r>
          </a:p>
          <a:p>
            <a:r>
              <a:rPr lang="en-US" dirty="0" smtClean="0"/>
              <a:t>Southern states considered slaves property, and property issues should be state matters</a:t>
            </a:r>
          </a:p>
        </p:txBody>
      </p:sp>
      <p:sp>
        <p:nvSpPr>
          <p:cNvPr id="3" name="Title 2"/>
          <p:cNvSpPr>
            <a:spLocks noGrp="1"/>
          </p:cNvSpPr>
          <p:nvPr>
            <p:ph type="title"/>
          </p:nvPr>
        </p:nvSpPr>
        <p:spPr/>
        <p:txBody>
          <a:bodyPr>
            <a:normAutofit fontScale="90000"/>
          </a:bodyPr>
          <a:lstStyle/>
          <a:p>
            <a:r>
              <a:rPr lang="en-US" dirty="0" smtClean="0"/>
              <a:t>Slavery’s Affect on Distribution of National &amp; State Powers </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5362575" y="3657600"/>
            <a:ext cx="3781425" cy="3200400"/>
          </a:xfrm>
          <a:prstGeom prst="rect">
            <a:avLst/>
          </a:prstGeom>
          <a:ln>
            <a:noFill/>
          </a:ln>
          <a:effectLst>
            <a:softEdge rad="112500"/>
          </a:effectLst>
        </p:spPr>
      </p:pic>
      <p:sp>
        <p:nvSpPr>
          <p:cNvPr id="5" name="Content Placeholder 1"/>
          <p:cNvSpPr txBox="1">
            <a:spLocks/>
          </p:cNvSpPr>
          <p:nvPr/>
        </p:nvSpPr>
        <p:spPr>
          <a:xfrm>
            <a:off x="304800" y="3505201"/>
            <a:ext cx="5105400" cy="2590799"/>
          </a:xfrm>
          <a:prstGeom prst="rect">
            <a:avLst/>
          </a:prstGeom>
        </p:spPr>
        <p:txBody>
          <a:bodyPr vert="horz">
            <a:normAutofit fontScale="92500" lnSpcReduction="10000"/>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NC, SC, and GA would  create own nation if Constitution interfered w/ slavery</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700" b="0" i="0" u="none" strike="noStrike" kern="1200" cap="none" spc="0" normalizeH="0" baseline="0" noProof="0" dirty="0" smtClean="0">
                <a:ln>
                  <a:noFill/>
                </a:ln>
                <a:solidFill>
                  <a:schemeClr val="tx1"/>
                </a:solidFill>
                <a:effectLst/>
                <a:uLnTx/>
                <a:uFillTx/>
                <a:latin typeface="+mn-lt"/>
                <a:ea typeface="+mn-ea"/>
                <a:cs typeface="+mn-cs"/>
              </a:rPr>
              <a:t>Northern delegates agree to put in “fugitive slave clause” and not to interfere with slave trade until 1808.</a:t>
            </a:r>
            <a:endParaRPr kumimoji="0" lang="en-U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4953000" cy="4525963"/>
          </a:xfrm>
        </p:spPr>
        <p:txBody>
          <a:bodyPr/>
          <a:lstStyle/>
          <a:p>
            <a:r>
              <a:rPr lang="en-US" dirty="0" smtClean="0"/>
              <a:t>Citizenship</a:t>
            </a:r>
          </a:p>
          <a:p>
            <a:pPr>
              <a:buNone/>
            </a:pPr>
            <a:endParaRPr lang="en-US" dirty="0" smtClean="0"/>
          </a:p>
          <a:p>
            <a:r>
              <a:rPr lang="en-US" dirty="0" smtClean="0"/>
              <a:t>Voting Rights</a:t>
            </a:r>
          </a:p>
          <a:p>
            <a:pPr>
              <a:buNone/>
            </a:pPr>
            <a:endParaRPr lang="en-US" dirty="0" smtClean="0"/>
          </a:p>
          <a:p>
            <a:r>
              <a:rPr lang="en-US" dirty="0" smtClean="0"/>
              <a:t>Where national power ends / state power begins</a:t>
            </a:r>
          </a:p>
          <a:p>
            <a:pPr lvl="1"/>
            <a:r>
              <a:rPr lang="en-US" dirty="0" smtClean="0"/>
              <a:t>“Necessary &amp; Proper Clause”</a:t>
            </a:r>
          </a:p>
          <a:p>
            <a:pPr lvl="1">
              <a:buNone/>
            </a:pPr>
            <a:endParaRPr lang="en-US" dirty="0" smtClean="0"/>
          </a:p>
          <a:p>
            <a:r>
              <a:rPr lang="en-US" dirty="0" smtClean="0"/>
              <a:t>State’s right to secede from the US</a:t>
            </a:r>
            <a:endParaRPr lang="en-US" dirty="0"/>
          </a:p>
        </p:txBody>
      </p:sp>
      <p:sp>
        <p:nvSpPr>
          <p:cNvPr id="3" name="Title 2"/>
          <p:cNvSpPr>
            <a:spLocks noGrp="1"/>
          </p:cNvSpPr>
          <p:nvPr>
            <p:ph type="title"/>
          </p:nvPr>
        </p:nvSpPr>
        <p:spPr/>
        <p:txBody>
          <a:bodyPr/>
          <a:lstStyle/>
          <a:p>
            <a:r>
              <a:rPr lang="en-US" dirty="0" smtClean="0"/>
              <a:t>Issues Unaddressed</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5334000" y="4343400"/>
            <a:ext cx="3810000" cy="25146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5660834" y="1219200"/>
            <a:ext cx="3483166" cy="2581275"/>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228600"/>
            <a:ext cx="3276600" cy="5909310"/>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13</a:t>
            </a:r>
            <a:r>
              <a:rPr lang="en-US" sz="4000" dirty="0" smtClean="0"/>
              <a:t>:   What Was the Anti-Federalist Position in the Debate about Ratification?  </a:t>
            </a:r>
          </a:p>
          <a:p>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4261675" y="0"/>
            <a:ext cx="4882325" cy="69358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signed Constitution would only become official if ratified by 9 of 13 states. This lesson explains the ratification process and public debate between the Federalists (supported) and Anti-Federalists (opposed).</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smtClean="0"/>
              <a:t>Explain why the Anti-Federalists opposed ratifying the Constitution. </a:t>
            </a:r>
          </a:p>
          <a:p>
            <a:r>
              <a:rPr lang="en-US" i="1" dirty="0" smtClean="0"/>
              <a:t>Explain the role of Anti-Federalists in proposing a bill of rights.</a:t>
            </a:r>
          </a:p>
          <a:p>
            <a:r>
              <a:rPr lang="en-US" i="1" dirty="0" smtClean="0"/>
              <a:t>Identify other contributions their views have made toward interpreting the Constitution.</a:t>
            </a:r>
          </a:p>
          <a:p>
            <a:r>
              <a:rPr lang="en-US" i="1" dirty="0" smtClean="0"/>
              <a:t>Evaluate, take and defend a position on the validity and relevance of Anti-Federalist arguments. </a:t>
            </a:r>
            <a:endParaRPr lang="en-US" i="1"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458200" cy="4864291"/>
          </a:xfrm>
        </p:spPr>
        <p:txBody>
          <a:bodyPr>
            <a:normAutofit fontScale="77500" lnSpcReduction="20000"/>
          </a:bodyPr>
          <a:lstStyle/>
          <a:p>
            <a:r>
              <a:rPr lang="en-US" b="1" dirty="0" smtClean="0">
                <a:solidFill>
                  <a:schemeClr val="tx2">
                    <a:lumMod val="75000"/>
                  </a:schemeClr>
                </a:solidFill>
              </a:rPr>
              <a:t>Anti–Federalists</a:t>
            </a:r>
            <a:r>
              <a:rPr lang="en-US" dirty="0" smtClean="0">
                <a:solidFill>
                  <a:schemeClr val="tx2">
                    <a:lumMod val="75000"/>
                  </a:schemeClr>
                </a:solidFill>
              </a:rPr>
              <a:t> </a:t>
            </a:r>
          </a:p>
          <a:p>
            <a:pPr lvl="1"/>
            <a:r>
              <a:rPr lang="en-US" dirty="0" smtClean="0">
                <a:solidFill>
                  <a:schemeClr val="tx2">
                    <a:lumMod val="75000"/>
                  </a:schemeClr>
                </a:solidFill>
              </a:rPr>
              <a:t>Opponents to ratification of the U.S. Constitution who believed that it gave excessive power to the federal government and failed to protect the rights and liberties of the people. </a:t>
            </a:r>
          </a:p>
          <a:p>
            <a:pPr lvl="1"/>
            <a:endParaRPr lang="en-US" dirty="0" smtClean="0">
              <a:solidFill>
                <a:schemeClr val="tx2">
                  <a:lumMod val="75000"/>
                </a:schemeClr>
              </a:solidFill>
            </a:endParaRPr>
          </a:p>
          <a:p>
            <a:r>
              <a:rPr lang="en-US" b="1" dirty="0" smtClean="0">
                <a:solidFill>
                  <a:schemeClr val="tx2">
                    <a:lumMod val="75000"/>
                  </a:schemeClr>
                </a:solidFill>
              </a:rPr>
              <a:t>Bill of Rights</a:t>
            </a:r>
            <a:r>
              <a:rPr lang="en-US" dirty="0" smtClean="0">
                <a:solidFill>
                  <a:schemeClr val="tx2">
                    <a:lumMod val="75000"/>
                  </a:schemeClr>
                </a:solidFill>
              </a:rPr>
              <a:t> </a:t>
            </a:r>
          </a:p>
          <a:p>
            <a:pPr lvl="1"/>
            <a:r>
              <a:rPr lang="en-US" dirty="0" smtClean="0">
                <a:solidFill>
                  <a:schemeClr val="tx2">
                    <a:lumMod val="75000"/>
                  </a:schemeClr>
                </a:solidFill>
              </a:rPr>
              <a:t>The first ten amendments to the U.S. Constitution. The Bill of Rights lists many basic rights that the federal government may not interfere with and must protect. Nearly all these rights are now also protected from violation by state governments. </a:t>
            </a:r>
          </a:p>
          <a:p>
            <a:pPr lvl="1"/>
            <a:endParaRPr lang="en-US" dirty="0" smtClean="0">
              <a:solidFill>
                <a:schemeClr val="tx2">
                  <a:lumMod val="75000"/>
                </a:schemeClr>
              </a:solidFill>
            </a:endParaRPr>
          </a:p>
          <a:p>
            <a:r>
              <a:rPr lang="en-US" dirty="0" smtClean="0">
                <a:solidFill>
                  <a:schemeClr val="tx2">
                    <a:lumMod val="75000"/>
                  </a:schemeClr>
                </a:solidFill>
              </a:rPr>
              <a:t>r</a:t>
            </a:r>
            <a:r>
              <a:rPr lang="en-US" b="1" dirty="0" smtClean="0">
                <a:solidFill>
                  <a:schemeClr val="tx2">
                    <a:lumMod val="75000"/>
                  </a:schemeClr>
                </a:solidFill>
              </a:rPr>
              <a:t>atification</a:t>
            </a:r>
            <a:r>
              <a:rPr lang="en-US" dirty="0" smtClean="0">
                <a:solidFill>
                  <a:schemeClr val="tx2">
                    <a:lumMod val="75000"/>
                  </a:schemeClr>
                </a:solidFill>
              </a:rPr>
              <a:t> </a:t>
            </a:r>
          </a:p>
          <a:p>
            <a:pPr lvl="1"/>
            <a:r>
              <a:rPr lang="en-US" dirty="0" smtClean="0">
                <a:solidFill>
                  <a:schemeClr val="tx2">
                    <a:lumMod val="75000"/>
                  </a:schemeClr>
                </a:solidFill>
              </a:rPr>
              <a:t>(1) Formal approval of some formal legal instrument such as a constitution or treaty. (2) In U.S. constitutional history, the approval of the U.S. Constitution in 1788 by the ratifying conventions held in each state, except for Rhode Island, which initially voted the Constitution down by popular referendum. </a:t>
            </a:r>
          </a:p>
        </p:txBody>
      </p:sp>
      <p:sp>
        <p:nvSpPr>
          <p:cNvPr id="3" name="Title 2"/>
          <p:cNvSpPr>
            <a:spLocks noGrp="1"/>
          </p:cNvSpPr>
          <p:nvPr>
            <p:ph type="title"/>
          </p:nvPr>
        </p:nvSpPr>
        <p:spPr>
          <a:xfrm>
            <a:off x="0" y="0"/>
            <a:ext cx="8229600" cy="838200"/>
          </a:xfrm>
        </p:spPr>
        <p:txBody>
          <a:bodyPr/>
          <a:lstStyle/>
          <a:p>
            <a:r>
              <a:rPr lang="en-US" dirty="0" smtClean="0"/>
              <a:t>Terms to Know</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6096000" cy="4525963"/>
          </a:xfrm>
        </p:spPr>
        <p:txBody>
          <a:bodyPr/>
          <a:lstStyle/>
          <a:p>
            <a:r>
              <a:rPr lang="en-US" dirty="0" smtClean="0"/>
              <a:t>Ratifying conventions set up in each state</a:t>
            </a:r>
          </a:p>
          <a:p>
            <a:pPr lvl="1"/>
            <a:r>
              <a:rPr lang="en-US" dirty="0" smtClean="0"/>
              <a:t>Sole purpose was to debate and approve/reject the Constitution</a:t>
            </a:r>
          </a:p>
          <a:p>
            <a:pPr lvl="1"/>
            <a:r>
              <a:rPr lang="en-US" dirty="0" smtClean="0"/>
              <a:t>Delegates elected by popular vote</a:t>
            </a:r>
          </a:p>
          <a:p>
            <a:r>
              <a:rPr lang="en-US" dirty="0" smtClean="0"/>
              <a:t>9 States needed to ratify Constitution for it to go into effect</a:t>
            </a:r>
            <a:endParaRPr lang="en-US" dirty="0"/>
          </a:p>
          <a:p>
            <a:r>
              <a:rPr lang="en-US" dirty="0" smtClean="0"/>
              <a:t>Example of Social Contract Theory</a:t>
            </a:r>
          </a:p>
          <a:p>
            <a:endParaRPr lang="en-US" dirty="0" smtClean="0"/>
          </a:p>
        </p:txBody>
      </p:sp>
      <p:sp>
        <p:nvSpPr>
          <p:cNvPr id="3" name="Title 2"/>
          <p:cNvSpPr>
            <a:spLocks noGrp="1"/>
          </p:cNvSpPr>
          <p:nvPr>
            <p:ph type="title"/>
          </p:nvPr>
        </p:nvSpPr>
        <p:spPr/>
        <p:txBody>
          <a:bodyPr/>
          <a:lstStyle/>
          <a:p>
            <a:r>
              <a:rPr lang="en-US" dirty="0" smtClean="0"/>
              <a:t>The Ratification Process</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rot="5400000">
            <a:off x="5239076" y="2457123"/>
            <a:ext cx="4914247" cy="2895600"/>
          </a:xfrm>
          <a:prstGeom prst="rect">
            <a:avLst/>
          </a:prstGeom>
          <a:ln>
            <a:noFill/>
          </a:ln>
          <a:effectLst>
            <a:softEdge rad="112500"/>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8610600" cy="4724400"/>
          </a:xfrm>
        </p:spPr>
        <p:txBody>
          <a:bodyPr>
            <a:normAutofit fontScale="92500" lnSpcReduction="10000"/>
          </a:bodyPr>
          <a:lstStyle/>
          <a:p>
            <a:r>
              <a:rPr lang="en-US" dirty="0" smtClean="0"/>
              <a:t>As soon as delegates released the proposal, opposition emerged.</a:t>
            </a:r>
          </a:p>
          <a:p>
            <a:r>
              <a:rPr lang="en-US" dirty="0" smtClean="0"/>
              <a:t>Anti-Federalists published objections in newspapers and pamphlets (George Mason, Elbridge Gerry)</a:t>
            </a:r>
          </a:p>
          <a:p>
            <a:r>
              <a:rPr lang="en-US" dirty="0" smtClean="0"/>
              <a:t>Oppositions believed in reasoned discourse to educate citizens</a:t>
            </a:r>
          </a:p>
          <a:p>
            <a:pPr lvl="1"/>
            <a:r>
              <a:rPr lang="en-US" dirty="0" smtClean="0"/>
              <a:t>They drew on political philosophy ad history to make arguments.</a:t>
            </a:r>
          </a:p>
          <a:p>
            <a:r>
              <a:rPr lang="en-US" dirty="0" smtClean="0"/>
              <a:t>Americans read and discussed the arguments in their homes, coffeehouses, taverns and public meetings across the nation.</a:t>
            </a:r>
          </a:p>
        </p:txBody>
      </p:sp>
      <p:sp>
        <p:nvSpPr>
          <p:cNvPr id="3" name="Title 2"/>
          <p:cNvSpPr>
            <a:spLocks noGrp="1"/>
          </p:cNvSpPr>
          <p:nvPr>
            <p:ph type="title"/>
          </p:nvPr>
        </p:nvSpPr>
        <p:spPr/>
        <p:txBody>
          <a:bodyPr>
            <a:normAutofit fontScale="90000"/>
          </a:bodyPr>
          <a:lstStyle/>
          <a:p>
            <a:r>
              <a:rPr lang="en-US" dirty="0" smtClean="0"/>
              <a:t>Debating the Proposed Constitution</a:t>
            </a: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447800"/>
            <a:ext cx="5943600" cy="4525963"/>
          </a:xfrm>
        </p:spPr>
        <p:txBody>
          <a:bodyPr>
            <a:normAutofit fontScale="92500" lnSpcReduction="10000"/>
          </a:bodyPr>
          <a:lstStyle/>
          <a:p>
            <a:r>
              <a:rPr lang="en-US" dirty="0" smtClean="0"/>
              <a:t>Representative </a:t>
            </a:r>
            <a:r>
              <a:rPr lang="en-US" dirty="0" err="1" smtClean="0"/>
              <a:t>gov’t</a:t>
            </a:r>
            <a:r>
              <a:rPr lang="en-US" dirty="0" smtClean="0"/>
              <a:t> could only work in small communities of people with similar beliefs</a:t>
            </a:r>
          </a:p>
          <a:p>
            <a:r>
              <a:rPr lang="en-US" dirty="0" smtClean="0"/>
              <a:t>In large nations, </a:t>
            </a:r>
            <a:r>
              <a:rPr lang="en-US" dirty="0" err="1" smtClean="0"/>
              <a:t>gov’t</a:t>
            </a:r>
            <a:r>
              <a:rPr lang="en-US" dirty="0" smtClean="0"/>
              <a:t> no longer reflects wishes of most citizens, resorting to force to maintain authority</a:t>
            </a:r>
          </a:p>
          <a:p>
            <a:r>
              <a:rPr lang="en-US" dirty="0" smtClean="0"/>
              <a:t>National </a:t>
            </a:r>
            <a:r>
              <a:rPr lang="en-US" dirty="0" err="1" smtClean="0"/>
              <a:t>gov’t</a:t>
            </a:r>
            <a:r>
              <a:rPr lang="en-US" dirty="0" smtClean="0"/>
              <a:t> will reduce power / role of local </a:t>
            </a:r>
            <a:r>
              <a:rPr lang="en-US" dirty="0" err="1" smtClean="0"/>
              <a:t>gov’t</a:t>
            </a:r>
            <a:endParaRPr lang="en-US" dirty="0" smtClean="0"/>
          </a:p>
          <a:p>
            <a:r>
              <a:rPr lang="en-US" dirty="0" smtClean="0"/>
              <a:t>Small, agrarian communities are more likely to have civic virtue than large, diverse nations</a:t>
            </a:r>
            <a:endParaRPr lang="en-US" dirty="0"/>
          </a:p>
        </p:txBody>
      </p:sp>
      <p:sp>
        <p:nvSpPr>
          <p:cNvPr id="3" name="Title 2"/>
          <p:cNvSpPr>
            <a:spLocks noGrp="1"/>
          </p:cNvSpPr>
          <p:nvPr>
            <p:ph type="title"/>
          </p:nvPr>
        </p:nvSpPr>
        <p:spPr/>
        <p:txBody>
          <a:bodyPr>
            <a:normAutofit fontScale="90000"/>
          </a:bodyPr>
          <a:lstStyle/>
          <a:p>
            <a:r>
              <a:rPr lang="en-US" dirty="0" smtClean="0"/>
              <a:t>Key Elements of Anti-Federalists’ Opposition</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116746" y="1371600"/>
            <a:ext cx="3027254" cy="4267200"/>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This lesson examines the government formed by the Articles of Confederation.</a:t>
            </a:r>
          </a:p>
          <a:p>
            <a:endParaRPr lang="en-US" dirty="0" smtClean="0"/>
          </a:p>
          <a:p>
            <a:r>
              <a:rPr lang="en-US" dirty="0" smtClean="0"/>
              <a:t>This document reflects the political realities and divisions among the states as well as the need for unity., </a:t>
            </a:r>
          </a:p>
          <a:p>
            <a:endParaRPr lang="en-US" dirty="0" smtClean="0"/>
          </a:p>
          <a:p>
            <a:r>
              <a:rPr lang="en-US" dirty="0" smtClean="0"/>
              <a:t>Many Americans felt the US government under the Articles lacked sufficient authority to meet the nation’s needs. </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229600" cy="4525963"/>
          </a:xfrm>
        </p:spPr>
        <p:txBody>
          <a:bodyPr/>
          <a:lstStyle/>
          <a:p>
            <a:r>
              <a:rPr lang="en-US" dirty="0" smtClean="0"/>
              <a:t>Strong national </a:t>
            </a:r>
            <a:r>
              <a:rPr lang="en-US" dirty="0" err="1" smtClean="0"/>
              <a:t>gov’ts</a:t>
            </a:r>
            <a:r>
              <a:rPr lang="en-US" dirty="0" smtClean="0"/>
              <a:t> needed in large nations have always destroyed republics</a:t>
            </a:r>
          </a:p>
          <a:p>
            <a:r>
              <a:rPr lang="en-US" dirty="0" smtClean="0"/>
              <a:t>Each branch had potential for tyranny</a:t>
            </a:r>
          </a:p>
          <a:p>
            <a:pPr lvl="1"/>
            <a:r>
              <a:rPr lang="en-US" dirty="0" smtClean="0"/>
              <a:t>No adequate limit on Congress’ necessary &amp; proper clause</a:t>
            </a:r>
          </a:p>
          <a:p>
            <a:pPr lvl="1"/>
            <a:r>
              <a:rPr lang="en-US" dirty="0" smtClean="0"/>
              <a:t>President has unlimited power to grant pardons</a:t>
            </a:r>
          </a:p>
          <a:p>
            <a:pPr lvl="1"/>
            <a:r>
              <a:rPr lang="en-US" dirty="0" smtClean="0"/>
              <a:t>National courts could destroy state judicial branches</a:t>
            </a:r>
          </a:p>
          <a:p>
            <a:pPr lvl="1"/>
            <a:r>
              <a:rPr lang="en-US" dirty="0" err="1" smtClean="0"/>
              <a:t>Gov’t</a:t>
            </a:r>
            <a:r>
              <a:rPr lang="en-US" dirty="0" smtClean="0"/>
              <a:t> is not truly representative.  House of Reps has only 65 members out of 3 million citizens.</a:t>
            </a:r>
          </a:p>
          <a:p>
            <a:pPr lvl="1"/>
            <a:endParaRPr lang="en-US" dirty="0"/>
          </a:p>
        </p:txBody>
      </p:sp>
      <p:sp>
        <p:nvSpPr>
          <p:cNvPr id="3" name="Title 2"/>
          <p:cNvSpPr>
            <a:spLocks noGrp="1"/>
          </p:cNvSpPr>
          <p:nvPr>
            <p:ph type="title"/>
          </p:nvPr>
        </p:nvSpPr>
        <p:spPr/>
        <p:txBody>
          <a:bodyPr/>
          <a:lstStyle/>
          <a:p>
            <a:r>
              <a:rPr lang="en-US" dirty="0" smtClean="0"/>
              <a:t>Anti-Federalists’ Philosophy</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838200"/>
            <a:ext cx="6400800" cy="5486400"/>
          </a:xfrm>
        </p:spPr>
        <p:txBody>
          <a:bodyPr>
            <a:normAutofit lnSpcReduction="10000"/>
          </a:bodyPr>
          <a:lstStyle/>
          <a:p>
            <a:r>
              <a:rPr lang="en-US" dirty="0" smtClean="0"/>
              <a:t>National </a:t>
            </a:r>
            <a:r>
              <a:rPr lang="en-US" dirty="0" err="1" smtClean="0"/>
              <a:t>gov’t</a:t>
            </a:r>
            <a:r>
              <a:rPr lang="en-US" dirty="0" smtClean="0"/>
              <a:t> did not protect rights.</a:t>
            </a:r>
          </a:p>
          <a:p>
            <a:r>
              <a:rPr lang="en-US" dirty="0" smtClean="0"/>
              <a:t>National </a:t>
            </a:r>
            <a:r>
              <a:rPr lang="en-US" dirty="0" err="1" smtClean="0"/>
              <a:t>gov’ts</a:t>
            </a:r>
            <a:r>
              <a:rPr lang="en-US" dirty="0" smtClean="0"/>
              <a:t> power is so general and vague that it is essentially unlimited. </a:t>
            </a:r>
          </a:p>
          <a:p>
            <a:r>
              <a:rPr lang="en-US" dirty="0" smtClean="0"/>
              <a:t>Nothing keeps </a:t>
            </a:r>
            <a:r>
              <a:rPr lang="en-US" dirty="0" err="1" smtClean="0"/>
              <a:t>gov’t</a:t>
            </a:r>
            <a:r>
              <a:rPr lang="en-US" dirty="0" smtClean="0"/>
              <a:t> from violating all rights it does not explicitly protect.</a:t>
            </a:r>
          </a:p>
          <a:p>
            <a:r>
              <a:rPr lang="en-US" dirty="0" smtClean="0"/>
              <a:t>State’s bill of rights does not protect against national government.</a:t>
            </a:r>
          </a:p>
          <a:p>
            <a:r>
              <a:rPr lang="en-US" dirty="0" smtClean="0"/>
              <a:t>Bill of Rights would remind people of the principles of our political system. </a:t>
            </a:r>
            <a:endParaRPr lang="en-US" dirty="0"/>
          </a:p>
        </p:txBody>
      </p:sp>
      <p:sp>
        <p:nvSpPr>
          <p:cNvPr id="3" name="Title 2"/>
          <p:cNvSpPr>
            <a:spLocks noGrp="1"/>
          </p:cNvSpPr>
          <p:nvPr>
            <p:ph type="title"/>
          </p:nvPr>
        </p:nvSpPr>
        <p:spPr>
          <a:xfrm>
            <a:off x="0" y="-152400"/>
            <a:ext cx="8229600" cy="1143000"/>
          </a:xfrm>
        </p:spPr>
        <p:txBody>
          <a:bodyPr/>
          <a:lstStyle/>
          <a:p>
            <a:r>
              <a:rPr lang="en-US" dirty="0" smtClean="0"/>
              <a:t>Bill of Rights Debate</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6477000" y="1524000"/>
            <a:ext cx="2667000" cy="3733800"/>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457200"/>
            <a:ext cx="4267200" cy="3785652"/>
          </a:xfrm>
          <a:prstGeom prst="rect">
            <a:avLst/>
          </a:prstGeom>
          <a:solidFill>
            <a:schemeClr val="accent1"/>
          </a:solidFill>
          <a:effectLst>
            <a:innerShdw blurRad="63500" dist="50800" dir="8100000">
              <a:prstClr val="black">
                <a:alpha val="50000"/>
              </a:prstClr>
            </a:innerShdw>
          </a:effectLst>
          <a:scene3d>
            <a:camera prst="perspectiveRight"/>
            <a:lightRig rig="threePt" dir="t"/>
          </a:scene3d>
          <a:sp3d>
            <a:bevelT prst="angle"/>
          </a:sp3d>
        </p:spPr>
        <p:txBody>
          <a:bodyPr wrap="square" rtlCol="0">
            <a:spAutoFit/>
          </a:bodyPr>
          <a:lstStyle/>
          <a:p>
            <a:pPr lvl="0" algn="ctr"/>
            <a:r>
              <a:rPr lang="en-US" sz="4000" b="1" dirty="0" smtClean="0"/>
              <a:t>Lesson 14</a:t>
            </a:r>
            <a:r>
              <a:rPr lang="en-US" sz="4000" dirty="0" smtClean="0"/>
              <a:t>:    </a:t>
            </a:r>
          </a:p>
          <a:p>
            <a:pPr lvl="0" algn="ctr"/>
            <a:r>
              <a:rPr lang="en-US" sz="4000" dirty="0" smtClean="0"/>
              <a:t>What Was the Federalist Position in the Debate about Ratification? </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4572000" y="0"/>
            <a:ext cx="4666617"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Those who supported ratification, which created a stronger government, called themselves Federalists.</a:t>
            </a:r>
          </a:p>
          <a:p>
            <a:r>
              <a:rPr lang="en-US" dirty="0" smtClean="0"/>
              <a:t>This lesson describes the arguments and strategies Federalists used to win support for the Constitution.</a:t>
            </a:r>
            <a:endParaRPr lang="en-US" dirty="0"/>
          </a:p>
        </p:txBody>
      </p:sp>
      <p:sp>
        <p:nvSpPr>
          <p:cNvPr id="3" name="Title 2"/>
          <p:cNvSpPr>
            <a:spLocks noGrp="1"/>
          </p:cNvSpPr>
          <p:nvPr>
            <p:ph type="title"/>
          </p:nvPr>
        </p:nvSpPr>
        <p:spPr/>
        <p:txBody>
          <a:bodyPr/>
          <a:lstStyle/>
          <a:p>
            <a:r>
              <a:rPr lang="en-US" dirty="0" smtClean="0"/>
              <a:t>Purpose</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smtClean="0"/>
              <a:t>Explain the key arguments of the Federalists and the process by which the Constitution was finally ratified.</a:t>
            </a:r>
          </a:p>
          <a:p>
            <a:r>
              <a:rPr lang="en-US" i="1" dirty="0" smtClean="0"/>
              <a:t>Evaluate, take, and defend positions on the continuing relevance and validity of the Federalists’ argument. </a:t>
            </a:r>
            <a:endParaRPr lang="en-US" i="1" dirty="0"/>
          </a:p>
        </p:txBody>
      </p:sp>
      <p:sp>
        <p:nvSpPr>
          <p:cNvPr id="3" name="Title 2"/>
          <p:cNvSpPr>
            <a:spLocks noGrp="1"/>
          </p:cNvSpPr>
          <p:nvPr>
            <p:ph type="title"/>
          </p:nvPr>
        </p:nvSpPr>
        <p:spPr/>
        <p:txBody>
          <a:bodyPr/>
          <a:lstStyle/>
          <a:p>
            <a:r>
              <a:rPr lang="en-US" dirty="0" smtClean="0"/>
              <a:t>Objectives</a:t>
            </a: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066800"/>
            <a:ext cx="8991600" cy="5257800"/>
          </a:xfrm>
        </p:spPr>
        <p:txBody>
          <a:bodyPr>
            <a:normAutofit fontScale="70000" lnSpcReduction="20000"/>
          </a:bodyPr>
          <a:lstStyle/>
          <a:p>
            <a:pPr>
              <a:buNone/>
            </a:pPr>
            <a:endParaRPr lang="en-US" dirty="0" smtClean="0">
              <a:solidFill>
                <a:schemeClr val="tx2">
                  <a:lumMod val="75000"/>
                </a:schemeClr>
              </a:solidFill>
            </a:endParaRPr>
          </a:p>
          <a:p>
            <a:r>
              <a:rPr lang="en-US" b="1" dirty="0" smtClean="0">
                <a:solidFill>
                  <a:schemeClr val="tx2">
                    <a:lumMod val="75000"/>
                  </a:schemeClr>
                </a:solidFill>
              </a:rPr>
              <a:t>"new science of politics"</a:t>
            </a:r>
            <a:r>
              <a:rPr lang="en-US" dirty="0" smtClean="0">
                <a:solidFill>
                  <a:schemeClr val="tx2">
                    <a:lumMod val="75000"/>
                  </a:schemeClr>
                </a:solidFill>
              </a:rPr>
              <a:t> </a:t>
            </a:r>
          </a:p>
          <a:p>
            <a:pPr lvl="1"/>
            <a:r>
              <a:rPr lang="en-US" dirty="0" smtClean="0">
                <a:solidFill>
                  <a:schemeClr val="tx2">
                    <a:lumMod val="75000"/>
                  </a:schemeClr>
                </a:solidFill>
              </a:rPr>
              <a:t>James Madison's term in </a:t>
            </a:r>
            <a:r>
              <a:rPr lang="en-US" i="1" dirty="0" smtClean="0">
                <a:solidFill>
                  <a:schemeClr val="tx2">
                    <a:lumMod val="75000"/>
                  </a:schemeClr>
                </a:solidFill>
              </a:rPr>
              <a:t>The Federalist</a:t>
            </a:r>
            <a:r>
              <a:rPr lang="en-US" dirty="0" smtClean="0">
                <a:solidFill>
                  <a:schemeClr val="tx2">
                    <a:lumMod val="75000"/>
                  </a:schemeClr>
                </a:solidFill>
              </a:rPr>
              <a:t> for a study of politics utilizing reason, observation, and history that would help the Founders construct a new government on a rational and informed basis. </a:t>
            </a:r>
          </a:p>
          <a:p>
            <a:r>
              <a:rPr lang="en-US" b="1" dirty="0" smtClean="0">
                <a:solidFill>
                  <a:schemeClr val="tx2">
                    <a:lumMod val="75000"/>
                  </a:schemeClr>
                </a:solidFill>
              </a:rPr>
              <a:t>faction</a:t>
            </a:r>
            <a:r>
              <a:rPr lang="en-US" dirty="0" smtClean="0">
                <a:solidFill>
                  <a:schemeClr val="tx2">
                    <a:lumMod val="75000"/>
                  </a:schemeClr>
                </a:solidFill>
              </a:rPr>
              <a:t> </a:t>
            </a:r>
          </a:p>
          <a:p>
            <a:pPr lvl="1"/>
            <a:r>
              <a:rPr lang="en-US" dirty="0" smtClean="0">
                <a:solidFill>
                  <a:schemeClr val="tx2">
                    <a:lumMod val="75000"/>
                  </a:schemeClr>
                </a:solidFill>
              </a:rPr>
              <a:t>(1) A small group within a larger group. (2) In its political sense, according to James Madison in Federalist 10, a faction is a "number of citizens, whether amounting to a majority or a minority of the whole, who are united...by some common impulse of passion, or of interest, adverse to the rights of other citizens or to the permanent and aggregate interests of the community."  </a:t>
            </a:r>
          </a:p>
          <a:p>
            <a:r>
              <a:rPr lang="en-US" b="1" dirty="0" smtClean="0">
                <a:solidFill>
                  <a:schemeClr val="tx2">
                    <a:lumMod val="75000"/>
                  </a:schemeClr>
                </a:solidFill>
              </a:rPr>
              <a:t>Federalists</a:t>
            </a:r>
            <a:r>
              <a:rPr lang="en-US" dirty="0" smtClean="0">
                <a:solidFill>
                  <a:schemeClr val="tx2">
                    <a:lumMod val="75000"/>
                  </a:schemeClr>
                </a:solidFill>
              </a:rPr>
              <a:t> </a:t>
            </a:r>
          </a:p>
          <a:p>
            <a:pPr lvl="1"/>
            <a:r>
              <a:rPr lang="en-US" dirty="0" smtClean="0">
                <a:solidFill>
                  <a:schemeClr val="tx2">
                    <a:lumMod val="75000"/>
                  </a:schemeClr>
                </a:solidFill>
              </a:rPr>
              <a:t>Advocates for a strong central government who urged ratification of the U.S. Constitution. They flourished as a political party in the 1790s under the leadership of Alexander Hamilton. The party disappeared from national politics in 1816.  </a:t>
            </a:r>
          </a:p>
          <a:p>
            <a:r>
              <a:rPr lang="en-US" b="1" dirty="0" smtClean="0">
                <a:solidFill>
                  <a:schemeClr val="tx2">
                    <a:lumMod val="75000"/>
                  </a:schemeClr>
                </a:solidFill>
              </a:rPr>
              <a:t>majority tyranny</a:t>
            </a:r>
            <a:r>
              <a:rPr lang="en-US" dirty="0" smtClean="0">
                <a:solidFill>
                  <a:schemeClr val="tx2">
                    <a:lumMod val="75000"/>
                  </a:schemeClr>
                </a:solidFill>
              </a:rPr>
              <a:t> </a:t>
            </a:r>
          </a:p>
          <a:p>
            <a:pPr lvl="1"/>
            <a:r>
              <a:rPr lang="en-US" dirty="0" smtClean="0">
                <a:solidFill>
                  <a:schemeClr val="tx2">
                    <a:lumMod val="75000"/>
                  </a:schemeClr>
                </a:solidFill>
              </a:rPr>
              <a:t>A situation in which a majority uses the principle of majority rule but fails to respect the rights and interests of the minority. </a:t>
            </a:r>
            <a:r>
              <a:rPr lang="en-US" i="1" dirty="0" smtClean="0">
                <a:solidFill>
                  <a:schemeClr val="tx2">
                    <a:lumMod val="75000"/>
                  </a:schemeClr>
                </a:solidFill>
              </a:rPr>
              <a:t>See also</a:t>
            </a:r>
            <a:r>
              <a:rPr lang="en-US" dirty="0" smtClean="0">
                <a:solidFill>
                  <a:schemeClr val="tx2">
                    <a:lumMod val="75000"/>
                  </a:schemeClr>
                </a:solidFill>
              </a:rPr>
              <a:t> majority rule  </a:t>
            </a:r>
          </a:p>
          <a:p>
            <a:r>
              <a:rPr lang="en-US" b="1" dirty="0" smtClean="0">
                <a:solidFill>
                  <a:schemeClr val="tx2">
                    <a:lumMod val="75000"/>
                  </a:schemeClr>
                </a:solidFill>
              </a:rPr>
              <a:t>The Federalist</a:t>
            </a:r>
            <a:r>
              <a:rPr lang="en-US" dirty="0" smtClean="0">
                <a:solidFill>
                  <a:schemeClr val="tx2">
                    <a:lumMod val="75000"/>
                  </a:schemeClr>
                </a:solidFill>
              </a:rPr>
              <a:t> </a:t>
            </a:r>
          </a:p>
          <a:p>
            <a:pPr lvl="1"/>
            <a:r>
              <a:rPr lang="en-US" dirty="0" smtClean="0">
                <a:solidFill>
                  <a:schemeClr val="tx2">
                    <a:lumMod val="75000"/>
                  </a:schemeClr>
                </a:solidFill>
              </a:rPr>
              <a:t>A series of articles written for newspapers urging the adoption of the Constitution and supporting the need for a strong national government. </a:t>
            </a:r>
          </a:p>
          <a:p>
            <a:endParaRPr lang="en-US" dirty="0">
              <a:solidFill>
                <a:schemeClr val="tx2">
                  <a:lumMod val="75000"/>
                </a:schemeClr>
              </a:solidFill>
            </a:endParaRPr>
          </a:p>
        </p:txBody>
      </p:sp>
      <p:sp>
        <p:nvSpPr>
          <p:cNvPr id="3" name="Title 2"/>
          <p:cNvSpPr>
            <a:spLocks noGrp="1"/>
          </p:cNvSpPr>
          <p:nvPr>
            <p:ph type="title"/>
          </p:nvPr>
        </p:nvSpPr>
        <p:spPr/>
        <p:txBody>
          <a:bodyPr/>
          <a:lstStyle/>
          <a:p>
            <a:r>
              <a:rPr lang="en-US" dirty="0" smtClean="0"/>
              <a:t>Terms to Know</a:t>
            </a: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6629400" cy="4953000"/>
          </a:xfrm>
        </p:spPr>
        <p:txBody>
          <a:bodyPr>
            <a:normAutofit lnSpcReduction="10000"/>
          </a:bodyPr>
          <a:lstStyle/>
          <a:p>
            <a:r>
              <a:rPr lang="en-US" dirty="0" smtClean="0"/>
              <a:t>Federalists acted quickly so that Ant-Federalists would not have a chance to organize opposition.</a:t>
            </a:r>
          </a:p>
          <a:p>
            <a:r>
              <a:rPr lang="en-US" dirty="0" smtClean="0"/>
              <a:t>Over ten months of debate, Hamilton, Madison, and Jay published Federalist Papers to convince people to support ratification.</a:t>
            </a:r>
          </a:p>
          <a:p>
            <a:r>
              <a:rPr lang="en-US" dirty="0" smtClean="0"/>
              <a:t>They presented Constitution as a well-organized, agreed-upon plan that reflected a “new science of politics.”</a:t>
            </a:r>
            <a:endParaRPr lang="en-US" dirty="0"/>
          </a:p>
        </p:txBody>
      </p:sp>
      <p:sp>
        <p:nvSpPr>
          <p:cNvPr id="3" name="Title 2"/>
          <p:cNvSpPr>
            <a:spLocks noGrp="1"/>
          </p:cNvSpPr>
          <p:nvPr>
            <p:ph type="title"/>
          </p:nvPr>
        </p:nvSpPr>
        <p:spPr/>
        <p:txBody>
          <a:bodyPr/>
          <a:lstStyle/>
          <a:p>
            <a:r>
              <a:rPr lang="en-US" dirty="0" smtClean="0"/>
              <a:t>Federalists’ Strategies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248400" y="1295400"/>
            <a:ext cx="2895600" cy="472440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8229600" cy="4525963"/>
          </a:xfrm>
        </p:spPr>
        <p:txBody>
          <a:bodyPr/>
          <a:lstStyle/>
          <a:p>
            <a:r>
              <a:rPr lang="en-US" dirty="0" smtClean="0"/>
              <a:t>Most Americans agreed that large republics were unsuccessful</a:t>
            </a:r>
          </a:p>
          <a:p>
            <a:r>
              <a:rPr lang="en-US" dirty="0" smtClean="0"/>
              <a:t>Madison creates new theory that factions are greatest danger </a:t>
            </a:r>
          </a:p>
          <a:p>
            <a:pPr lvl="1"/>
            <a:r>
              <a:rPr lang="en-US" dirty="0" smtClean="0"/>
              <a:t>Factions promote own self-interest at expense of common good</a:t>
            </a:r>
          </a:p>
          <a:p>
            <a:pPr lvl="1"/>
            <a:r>
              <a:rPr lang="en-US" dirty="0" smtClean="0"/>
              <a:t>Majority tyranny could be combated w/ a republic</a:t>
            </a:r>
          </a:p>
          <a:p>
            <a:pPr lvl="1"/>
            <a:r>
              <a:rPr lang="en-US" dirty="0" smtClean="0"/>
              <a:t>Large republic’s would reduce large factions</a:t>
            </a:r>
          </a:p>
          <a:p>
            <a:pPr lvl="1"/>
            <a:r>
              <a:rPr lang="en-US" dirty="0" smtClean="0"/>
              <a:t>Representatives “refine” public views by filtering out ideas based solely on self-interest.</a:t>
            </a:r>
          </a:p>
          <a:p>
            <a:pPr lvl="1"/>
            <a:r>
              <a:rPr lang="en-US" dirty="0" smtClean="0"/>
              <a:t>Large republics would defeat dangers of faction.</a:t>
            </a:r>
          </a:p>
          <a:p>
            <a:pPr lvl="1"/>
            <a:endParaRPr lang="en-US" dirty="0"/>
          </a:p>
        </p:txBody>
      </p:sp>
      <p:sp>
        <p:nvSpPr>
          <p:cNvPr id="3" name="Title 2"/>
          <p:cNvSpPr>
            <a:spLocks noGrp="1"/>
          </p:cNvSpPr>
          <p:nvPr>
            <p:ph type="title"/>
          </p:nvPr>
        </p:nvSpPr>
        <p:spPr/>
        <p:txBody>
          <a:bodyPr>
            <a:normAutofit fontScale="90000"/>
          </a:bodyPr>
          <a:lstStyle/>
          <a:p>
            <a:r>
              <a:rPr lang="en-US" dirty="0" smtClean="0"/>
              <a:t>Federalists’ Response to Fears of a Large Republic</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915400" cy="5181600"/>
          </a:xfrm>
        </p:spPr>
        <p:txBody>
          <a:bodyPr>
            <a:normAutofit lnSpcReduction="10000"/>
          </a:bodyPr>
          <a:lstStyle/>
          <a:p>
            <a:r>
              <a:rPr lang="en-US" dirty="0" smtClean="0"/>
              <a:t>Civic virtue alone will not protect people’s rights and promote their welfare. </a:t>
            </a:r>
            <a:endParaRPr lang="en-US" dirty="0"/>
          </a:p>
          <a:p>
            <a:pPr lvl="1"/>
            <a:r>
              <a:rPr lang="en-US" dirty="0" smtClean="0"/>
              <a:t>With many interests and factions in a large republic, none would dominate</a:t>
            </a:r>
          </a:p>
          <a:p>
            <a:r>
              <a:rPr lang="en-US" dirty="0" smtClean="0"/>
              <a:t>Constitution’s organization (Checks &amp; Balances) promote goals of republicanism</a:t>
            </a:r>
          </a:p>
          <a:p>
            <a:pPr lvl="1"/>
            <a:r>
              <a:rPr lang="en-US" dirty="0" smtClean="0"/>
              <a:t>Electoral system would ensure </a:t>
            </a:r>
          </a:p>
          <a:p>
            <a:pPr lvl="1">
              <a:buNone/>
            </a:pPr>
            <a:r>
              <a:rPr lang="en-US" dirty="0" smtClean="0"/>
              <a:t>   qualified representatives</a:t>
            </a:r>
          </a:p>
          <a:p>
            <a:pPr lvl="1"/>
            <a:r>
              <a:rPr lang="en-US" dirty="0" smtClean="0"/>
              <a:t>Complicated system would </a:t>
            </a:r>
          </a:p>
          <a:p>
            <a:pPr lvl="1">
              <a:buNone/>
            </a:pPr>
            <a:r>
              <a:rPr lang="en-US" dirty="0" smtClean="0"/>
              <a:t>   prevent factions from serving </a:t>
            </a:r>
          </a:p>
          <a:p>
            <a:pPr lvl="1">
              <a:buNone/>
            </a:pPr>
            <a:r>
              <a:rPr lang="en-US" dirty="0" smtClean="0"/>
              <a:t>   own interests at expense of </a:t>
            </a:r>
          </a:p>
          <a:p>
            <a:pPr lvl="1">
              <a:buNone/>
            </a:pPr>
            <a:r>
              <a:rPr lang="en-US" dirty="0" smtClean="0"/>
              <a:t>   common good</a:t>
            </a:r>
          </a:p>
          <a:p>
            <a:pPr lvl="1"/>
            <a:r>
              <a:rPr lang="en-US" dirty="0" smtClean="0"/>
              <a:t>Difficulty to pass laws was a </a:t>
            </a:r>
          </a:p>
          <a:p>
            <a:pPr lvl="1">
              <a:buNone/>
            </a:pPr>
            <a:r>
              <a:rPr lang="en-US" dirty="0" smtClean="0"/>
              <a:t>   good thing</a:t>
            </a:r>
          </a:p>
        </p:txBody>
      </p:sp>
      <p:sp>
        <p:nvSpPr>
          <p:cNvPr id="3" name="Title 2"/>
          <p:cNvSpPr>
            <a:spLocks noGrp="1"/>
          </p:cNvSpPr>
          <p:nvPr>
            <p:ph type="title"/>
          </p:nvPr>
        </p:nvSpPr>
        <p:spPr>
          <a:xfrm>
            <a:off x="228600" y="0"/>
            <a:ext cx="8229600" cy="1143000"/>
          </a:xfrm>
        </p:spPr>
        <p:txBody>
          <a:bodyPr/>
          <a:lstStyle/>
          <a:p>
            <a:r>
              <a:rPr lang="en-US" dirty="0" smtClean="0"/>
              <a:t>Federalists’ Central Arguments</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5021451" y="3429000"/>
            <a:ext cx="4122549" cy="3200400"/>
          </a:xfrm>
          <a:prstGeom prst="rect">
            <a:avLst/>
          </a:prstGeom>
          <a:ln>
            <a:noFill/>
          </a:ln>
          <a:effectLst>
            <a:softEdge rad="112500"/>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95400"/>
            <a:ext cx="5257800" cy="5257800"/>
          </a:xfrm>
        </p:spPr>
        <p:txBody>
          <a:bodyPr>
            <a:normAutofit lnSpcReduction="10000"/>
          </a:bodyPr>
          <a:lstStyle/>
          <a:p>
            <a:r>
              <a:rPr lang="en-US" dirty="0" smtClean="0"/>
              <a:t>Representation of different interests in the government will protect basic rights</a:t>
            </a:r>
          </a:p>
          <a:p>
            <a:pPr lvl="1"/>
            <a:r>
              <a:rPr lang="en-US" dirty="0" smtClean="0"/>
              <a:t>In Legislative Branch, House represents local interests, Senate represents state’s interests</a:t>
            </a:r>
          </a:p>
          <a:p>
            <a:pPr lvl="1"/>
            <a:r>
              <a:rPr lang="en-US" dirty="0" smtClean="0"/>
              <a:t>In Executive, President safeguards nation’s interests</a:t>
            </a:r>
          </a:p>
          <a:p>
            <a:pPr lvl="1"/>
            <a:r>
              <a:rPr lang="en-US" dirty="0" smtClean="0"/>
              <a:t>In Judicial, Supreme Court ensures good judgments since they are independence of politics, responsible only to Constitution. </a:t>
            </a:r>
          </a:p>
        </p:txBody>
      </p:sp>
      <p:sp>
        <p:nvSpPr>
          <p:cNvPr id="3" name="Title 2"/>
          <p:cNvSpPr>
            <a:spLocks noGrp="1"/>
          </p:cNvSpPr>
          <p:nvPr>
            <p:ph type="title"/>
          </p:nvPr>
        </p:nvSpPr>
        <p:spPr/>
        <p:txBody>
          <a:bodyPr/>
          <a:lstStyle/>
          <a:p>
            <a:r>
              <a:rPr lang="en-US" dirty="0" smtClean="0"/>
              <a:t>Federalists’ Central Arguments</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5505450" y="2057400"/>
            <a:ext cx="3638550" cy="4800600"/>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143000"/>
            <a:ext cx="8458200" cy="4864291"/>
          </a:xfrm>
        </p:spPr>
        <p:txBody>
          <a:bodyPr/>
          <a:lstStyle/>
          <a:p>
            <a:r>
              <a:rPr lang="en-US" i="1" dirty="0" smtClean="0"/>
              <a:t>Describe the Articles of Confederation.</a:t>
            </a:r>
          </a:p>
          <a:p>
            <a:endParaRPr lang="en-US" i="1" dirty="0" smtClean="0"/>
          </a:p>
          <a:p>
            <a:r>
              <a:rPr lang="en-US" i="1" dirty="0" smtClean="0"/>
              <a:t>Explain why some thought the Articles were too weak. </a:t>
            </a:r>
          </a:p>
          <a:p>
            <a:endParaRPr lang="en-US" i="1" dirty="0" smtClean="0"/>
          </a:p>
          <a:p>
            <a:r>
              <a:rPr lang="en-US" i="1" dirty="0" smtClean="0"/>
              <a:t>Evaluate, take, and defend positions on..</a:t>
            </a:r>
          </a:p>
          <a:p>
            <a:pPr lvl="1"/>
            <a:r>
              <a:rPr lang="en-US" i="1" dirty="0" smtClean="0"/>
              <a:t>The strengths and weaknesses of the Articles</a:t>
            </a:r>
          </a:p>
          <a:p>
            <a:pPr lvl="1"/>
            <a:r>
              <a:rPr lang="en-US" i="1" dirty="0" smtClean="0"/>
              <a:t>The significance of the Northwest Ordinance</a:t>
            </a:r>
          </a:p>
          <a:p>
            <a:pPr lvl="1"/>
            <a:r>
              <a:rPr lang="en-US" i="1" dirty="0" smtClean="0"/>
              <a:t>American’s mistrust of a strong national government</a:t>
            </a:r>
          </a:p>
          <a:p>
            <a:endParaRPr lang="en-US" i="1" dirty="0"/>
          </a:p>
        </p:txBody>
      </p:sp>
      <p:sp>
        <p:nvSpPr>
          <p:cNvPr id="4" name="Title 3"/>
          <p:cNvSpPr>
            <a:spLocks noGrp="1"/>
          </p:cNvSpPr>
          <p:nvPr>
            <p:ph type="title"/>
          </p:nvPr>
        </p:nvSpPr>
        <p:spPr>
          <a:xfrm>
            <a:off x="381000" y="0"/>
            <a:ext cx="8229600" cy="1143000"/>
          </a:xfrm>
        </p:spPr>
        <p:txBody>
          <a:bodyPr/>
          <a:lstStyle/>
          <a:p>
            <a:r>
              <a:rPr lang="en-US" dirty="0" smtClean="0"/>
              <a:t>Objectives</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371600"/>
            <a:ext cx="5791200" cy="4525963"/>
          </a:xfrm>
        </p:spPr>
        <p:txBody>
          <a:bodyPr>
            <a:normAutofit lnSpcReduction="10000"/>
          </a:bodyPr>
          <a:lstStyle/>
          <a:p>
            <a:r>
              <a:rPr lang="en-US" dirty="0" smtClean="0"/>
              <a:t>By June 1788, 9 states voted to ratify.</a:t>
            </a:r>
          </a:p>
          <a:p>
            <a:r>
              <a:rPr lang="en-US" dirty="0" smtClean="0"/>
              <a:t>However, no NY or VA (needed, wealthy &amp; populous)</a:t>
            </a:r>
          </a:p>
          <a:p>
            <a:r>
              <a:rPr lang="en-US" dirty="0" smtClean="0"/>
              <a:t>Federalists agreed to add a Bill of Rights during first Congress, depriving Anti-Fed’s of their most powerful argument. </a:t>
            </a:r>
          </a:p>
          <a:p>
            <a:r>
              <a:rPr lang="en-US" dirty="0" smtClean="0"/>
              <a:t>NC and RI eventually forced to ratify by 1790 or else be treated as foreign nations. </a:t>
            </a:r>
          </a:p>
          <a:p>
            <a:endParaRPr lang="en-US" dirty="0"/>
          </a:p>
        </p:txBody>
      </p:sp>
      <p:sp>
        <p:nvSpPr>
          <p:cNvPr id="3" name="Title 2"/>
          <p:cNvSpPr>
            <a:spLocks noGrp="1"/>
          </p:cNvSpPr>
          <p:nvPr>
            <p:ph type="title"/>
          </p:nvPr>
        </p:nvSpPr>
        <p:spPr/>
        <p:txBody>
          <a:bodyPr/>
          <a:lstStyle/>
          <a:p>
            <a:r>
              <a:rPr lang="en-US" dirty="0" smtClean="0"/>
              <a:t>Ratification’s Success</a:t>
            </a:r>
            <a:endParaRPr lang="en-US" dirty="0"/>
          </a:p>
        </p:txBody>
      </p:sp>
      <p:pic>
        <p:nvPicPr>
          <p:cNvPr id="4099" name="Picture 3"/>
          <p:cNvPicPr>
            <a:picLocks noChangeAspect="1" noChangeArrowheads="1"/>
          </p:cNvPicPr>
          <p:nvPr/>
        </p:nvPicPr>
        <p:blipFill>
          <a:blip r:embed="rId2" cstate="print"/>
          <a:srcRect/>
          <a:stretch>
            <a:fillRect/>
          </a:stretch>
        </p:blipFill>
        <p:spPr bwMode="auto">
          <a:xfrm>
            <a:off x="6196622" y="1066800"/>
            <a:ext cx="2947378" cy="57912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686800" cy="4919472"/>
          </a:xfrm>
        </p:spPr>
        <p:txBody>
          <a:bodyPr>
            <a:normAutofit fontScale="92500" lnSpcReduction="20000"/>
          </a:bodyPr>
          <a:lstStyle/>
          <a:p>
            <a:r>
              <a:rPr lang="en-US" b="1" dirty="0" smtClean="0">
                <a:solidFill>
                  <a:schemeClr val="tx2">
                    <a:lumMod val="75000"/>
                  </a:schemeClr>
                </a:solidFill>
              </a:rPr>
              <a:t>Articles of Confederation</a:t>
            </a:r>
            <a:r>
              <a:rPr lang="en-US" dirty="0" smtClean="0">
                <a:solidFill>
                  <a:schemeClr val="tx2">
                    <a:lumMod val="75000"/>
                  </a:schemeClr>
                </a:solidFill>
              </a:rPr>
              <a:t> </a:t>
            </a:r>
          </a:p>
          <a:p>
            <a:pPr lvl="1"/>
            <a:r>
              <a:rPr lang="en-US" b="1" dirty="0" smtClean="0">
                <a:solidFill>
                  <a:schemeClr val="tx2">
                    <a:lumMod val="75000"/>
                  </a:schemeClr>
                </a:solidFill>
              </a:rPr>
              <a:t>(1781-1789)</a:t>
            </a:r>
            <a:r>
              <a:rPr lang="en-US" dirty="0" smtClean="0">
                <a:solidFill>
                  <a:schemeClr val="tx2">
                    <a:lumMod val="75000"/>
                  </a:schemeClr>
                </a:solidFill>
              </a:rPr>
              <a:t> The first constitution of the United States, created to form a perpetual union and a firm league of friendship among the thirteen original states. It was adopted by the Second Continental Congress on November 15, 1777, and sent to the states for ratification.  </a:t>
            </a:r>
          </a:p>
          <a:p>
            <a:r>
              <a:rPr lang="en-US" b="1" dirty="0" smtClean="0">
                <a:solidFill>
                  <a:schemeClr val="tx2">
                    <a:lumMod val="75000"/>
                  </a:schemeClr>
                </a:solidFill>
              </a:rPr>
              <a:t>Confederation</a:t>
            </a:r>
            <a:r>
              <a:rPr lang="en-US" dirty="0" smtClean="0">
                <a:solidFill>
                  <a:schemeClr val="tx2">
                    <a:lumMod val="75000"/>
                  </a:schemeClr>
                </a:solidFill>
              </a:rPr>
              <a:t> </a:t>
            </a:r>
          </a:p>
          <a:p>
            <a:pPr lvl="1"/>
            <a:r>
              <a:rPr lang="en-US" dirty="0" smtClean="0">
                <a:solidFill>
                  <a:schemeClr val="tx2">
                    <a:lumMod val="75000"/>
                  </a:schemeClr>
                </a:solidFill>
              </a:rPr>
              <a:t>A form of political organization in which the sovereign states combine for certain specified purposes, such as mutual defense. Member states can leave a confederation at any time. The United States was a confederation from 1776 to 1789.  </a:t>
            </a:r>
          </a:p>
          <a:p>
            <a:r>
              <a:rPr lang="en-US" b="1" dirty="0" smtClean="0">
                <a:solidFill>
                  <a:schemeClr val="tx2">
                    <a:lumMod val="75000"/>
                  </a:schemeClr>
                </a:solidFill>
              </a:rPr>
              <a:t>Shays' Rebellion</a:t>
            </a:r>
            <a:r>
              <a:rPr lang="en-US" dirty="0" smtClean="0">
                <a:solidFill>
                  <a:schemeClr val="tx2">
                    <a:lumMod val="75000"/>
                  </a:schemeClr>
                </a:solidFill>
              </a:rPr>
              <a:t> </a:t>
            </a:r>
          </a:p>
          <a:p>
            <a:pPr lvl="1"/>
            <a:r>
              <a:rPr lang="en-US" dirty="0" smtClean="0">
                <a:solidFill>
                  <a:schemeClr val="tx2">
                    <a:lumMod val="75000"/>
                  </a:schemeClr>
                </a:solidFill>
              </a:rPr>
              <a:t>An armed revolt by Massachusetts farmers seeking relief from debt and mortgage foreclosures. The rebellion fueled support for amending the Articles of Confederation.  </a:t>
            </a:r>
          </a:p>
          <a:p>
            <a:endParaRPr lang="en-US" dirty="0">
              <a:solidFill>
                <a:schemeClr val="tx2">
                  <a:lumMod val="75000"/>
                </a:schemeClr>
              </a:solidFill>
            </a:endParaRPr>
          </a:p>
        </p:txBody>
      </p:sp>
      <p:sp>
        <p:nvSpPr>
          <p:cNvPr id="3" name="Title 2"/>
          <p:cNvSpPr>
            <a:spLocks noGrp="1"/>
          </p:cNvSpPr>
          <p:nvPr>
            <p:ph type="title"/>
          </p:nvPr>
        </p:nvSpPr>
        <p:spPr/>
        <p:txBody>
          <a:bodyPr/>
          <a:lstStyle/>
          <a:p>
            <a:r>
              <a:rPr lang="en-US" dirty="0" smtClean="0"/>
              <a:t>Terms to Know</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&amp; How Were the Articles of Confederation Created?</a:t>
            </a:r>
            <a:endParaRPr lang="en-US" dirty="0"/>
          </a:p>
        </p:txBody>
      </p:sp>
      <p:sp>
        <p:nvSpPr>
          <p:cNvPr id="3" name="Content Placeholder 2"/>
          <p:cNvSpPr>
            <a:spLocks noGrp="1"/>
          </p:cNvSpPr>
          <p:nvPr>
            <p:ph idx="1"/>
          </p:nvPr>
        </p:nvSpPr>
        <p:spPr/>
        <p:txBody>
          <a:bodyPr/>
          <a:lstStyle/>
          <a:p>
            <a:r>
              <a:rPr lang="en-US" dirty="0" smtClean="0"/>
              <a:t>Americans realized that they would need some centralized leadership to address the following issues</a:t>
            </a:r>
          </a:p>
          <a:p>
            <a:pPr lvl="1"/>
            <a:r>
              <a:rPr lang="en-US" dirty="0" smtClean="0"/>
              <a:t>Manage relationships between states</a:t>
            </a:r>
          </a:p>
          <a:p>
            <a:pPr lvl="1"/>
            <a:r>
              <a:rPr lang="en-US" dirty="0" smtClean="0"/>
              <a:t>Resolve border disputes</a:t>
            </a:r>
          </a:p>
          <a:p>
            <a:pPr lvl="1"/>
            <a:r>
              <a:rPr lang="en-US" dirty="0" smtClean="0"/>
              <a:t>Conduct relations with rest of world</a:t>
            </a:r>
            <a:endParaRPr lang="en-US" dirty="0"/>
          </a:p>
          <a:p>
            <a:r>
              <a:rPr lang="en-US" dirty="0" smtClean="0"/>
              <a:t>Along with Declaration of Independence, Second Continental Congress creates the first US government, the Articles of Confederation (1776)</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4974</TotalTime>
  <Words>3726</Words>
  <Application>Microsoft Office PowerPoint</Application>
  <PresentationFormat>On-screen Show (4:3)</PresentationFormat>
  <Paragraphs>458</Paragraphs>
  <Slides>70</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Calibri</vt:lpstr>
      <vt:lpstr>Lucida Sans Unicode</vt:lpstr>
      <vt:lpstr>Times New Roman</vt:lpstr>
      <vt:lpstr>Verdana</vt:lpstr>
      <vt:lpstr>Wingdings 2</vt:lpstr>
      <vt:lpstr>Wingdings 3</vt:lpstr>
      <vt:lpstr>Concourse</vt:lpstr>
      <vt:lpstr>PowerPoint Presentation</vt:lpstr>
      <vt:lpstr>Essential Question</vt:lpstr>
      <vt:lpstr>Unit Overview</vt:lpstr>
      <vt:lpstr>Unit 2 Purpose</vt:lpstr>
      <vt:lpstr>PowerPoint Presentation</vt:lpstr>
      <vt:lpstr>Purpose</vt:lpstr>
      <vt:lpstr>Objectives</vt:lpstr>
      <vt:lpstr>Terms to Know</vt:lpstr>
      <vt:lpstr>Why &amp; How Were the Articles of Confederation Created?</vt:lpstr>
      <vt:lpstr>Problems with the “Articles”</vt:lpstr>
      <vt:lpstr>Problems Continued…</vt:lpstr>
      <vt:lpstr>The “Articles’” Achievements</vt:lpstr>
      <vt:lpstr>Weaknesses of Articles</vt:lpstr>
      <vt:lpstr>Attempts to Solve Problems</vt:lpstr>
      <vt:lpstr>Shay’s Rebellion</vt:lpstr>
      <vt:lpstr>PowerPoint Presentation</vt:lpstr>
      <vt:lpstr>Purpose</vt:lpstr>
      <vt:lpstr>Objectives</vt:lpstr>
      <vt:lpstr>Terms to Know</vt:lpstr>
      <vt:lpstr>Those in Attendance of Philadelphia Convention</vt:lpstr>
      <vt:lpstr>Who Did Not Attend?</vt:lpstr>
      <vt:lpstr>Convention Rules</vt:lpstr>
      <vt:lpstr>The Virginia Plan</vt:lpstr>
      <vt:lpstr>The Virginia Plan Continued</vt:lpstr>
      <vt:lpstr>PowerPoint Presentation</vt:lpstr>
      <vt:lpstr>Purpose</vt:lpstr>
      <vt:lpstr>Objectives</vt:lpstr>
      <vt:lpstr>Terms to Know</vt:lpstr>
      <vt:lpstr>Disagreement Over Representation</vt:lpstr>
      <vt:lpstr>The New Jersey Plan</vt:lpstr>
      <vt:lpstr>The Great Compromise</vt:lpstr>
      <vt:lpstr>The 3/5ths Compromise</vt:lpstr>
      <vt:lpstr>Representation of New States</vt:lpstr>
      <vt:lpstr>PowerPoint Presentation</vt:lpstr>
      <vt:lpstr>Purpose</vt:lpstr>
      <vt:lpstr>Objectives</vt:lpstr>
      <vt:lpstr>Terms to Know</vt:lpstr>
      <vt:lpstr>Balance of Power Among the Branches of Government</vt:lpstr>
      <vt:lpstr>Legislative Power &amp; Organization</vt:lpstr>
      <vt:lpstr>Executive Powers &amp; Organization</vt:lpstr>
      <vt:lpstr>Presidential Selection</vt:lpstr>
      <vt:lpstr>Judicial Power &amp; Organization</vt:lpstr>
      <vt:lpstr>Division of Power</vt:lpstr>
      <vt:lpstr>PowerPoint Presentation</vt:lpstr>
      <vt:lpstr>Purpose</vt:lpstr>
      <vt:lpstr>Objectives</vt:lpstr>
      <vt:lpstr>Terms to Know</vt:lpstr>
      <vt:lpstr>National Government’s Powers</vt:lpstr>
      <vt:lpstr>Limits on Power of National Gov’t</vt:lpstr>
      <vt:lpstr>Limits on Power of State Gov’ts</vt:lpstr>
      <vt:lpstr>Slavery’s Affect on Distribution of National &amp; State Powers </vt:lpstr>
      <vt:lpstr>Issues Unaddressed</vt:lpstr>
      <vt:lpstr>PowerPoint Presentation</vt:lpstr>
      <vt:lpstr>Purpose</vt:lpstr>
      <vt:lpstr>Objectives</vt:lpstr>
      <vt:lpstr>Terms to Know</vt:lpstr>
      <vt:lpstr>The Ratification Process</vt:lpstr>
      <vt:lpstr>Debating the Proposed Constitution</vt:lpstr>
      <vt:lpstr>Key Elements of Anti-Federalists’ Opposition</vt:lpstr>
      <vt:lpstr>Anti-Federalists’ Philosophy</vt:lpstr>
      <vt:lpstr>Bill of Rights Debate</vt:lpstr>
      <vt:lpstr>PowerPoint Presentation</vt:lpstr>
      <vt:lpstr>Purpose</vt:lpstr>
      <vt:lpstr>Objectives</vt:lpstr>
      <vt:lpstr>Terms to Know</vt:lpstr>
      <vt:lpstr>Federalists’ Strategies</vt:lpstr>
      <vt:lpstr>Federalists’ Response to Fears of a Large Republic</vt:lpstr>
      <vt:lpstr>Federalists’ Central Arguments</vt:lpstr>
      <vt:lpstr>Federalists’ Central Arguments</vt:lpstr>
      <vt:lpstr>Ratification’s Success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tdriscoll</dc:creator>
  <cp:lastModifiedBy>Estlund, Linda</cp:lastModifiedBy>
  <cp:revision>47</cp:revision>
  <dcterms:created xsi:type="dcterms:W3CDTF">2008-11-26T14:28:51Z</dcterms:created>
  <dcterms:modified xsi:type="dcterms:W3CDTF">2017-09-15T15:46:51Z</dcterms:modified>
</cp:coreProperties>
</file>